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651" r:id="rId4"/>
    <p:sldId id="258" r:id="rId5"/>
    <p:sldId id="579" r:id="rId6"/>
    <p:sldId id="260" r:id="rId7"/>
    <p:sldId id="261" r:id="rId8"/>
    <p:sldId id="262" r:id="rId9"/>
    <p:sldId id="278" r:id="rId10"/>
    <p:sldId id="548" r:id="rId11"/>
    <p:sldId id="533" r:id="rId12"/>
    <p:sldId id="580" r:id="rId13"/>
    <p:sldId id="537" r:id="rId14"/>
    <p:sldId id="581" r:id="rId15"/>
    <p:sldId id="536" r:id="rId16"/>
    <p:sldId id="620" r:id="rId17"/>
    <p:sldId id="589" r:id="rId18"/>
    <p:sldId id="586" r:id="rId19"/>
    <p:sldId id="681" r:id="rId20"/>
    <p:sldId id="699" r:id="rId21"/>
    <p:sldId id="641" r:id="rId22"/>
    <p:sldId id="664" r:id="rId23"/>
    <p:sldId id="704" r:id="rId24"/>
    <p:sldId id="642" r:id="rId25"/>
    <p:sldId id="747" r:id="rId26"/>
    <p:sldId id="592" r:id="rId27"/>
    <p:sldId id="739" r:id="rId28"/>
    <p:sldId id="720" r:id="rId29"/>
    <p:sldId id="593" r:id="rId30"/>
    <p:sldId id="629" r:id="rId31"/>
    <p:sldId id="630" r:id="rId32"/>
    <p:sldId id="705" r:id="rId33"/>
    <p:sldId id="706" r:id="rId34"/>
    <p:sldId id="750" r:id="rId35"/>
    <p:sldId id="708" r:id="rId36"/>
    <p:sldId id="754" r:id="rId37"/>
    <p:sldId id="709" r:id="rId38"/>
    <p:sldId id="710" r:id="rId39"/>
    <p:sldId id="740" r:id="rId40"/>
    <p:sldId id="711" r:id="rId41"/>
    <p:sldId id="741" r:id="rId42"/>
    <p:sldId id="742" r:id="rId43"/>
    <p:sldId id="712" r:id="rId44"/>
    <p:sldId id="713" r:id="rId45"/>
    <p:sldId id="723" r:id="rId46"/>
    <p:sldId id="714" r:id="rId47"/>
    <p:sldId id="715" r:id="rId48"/>
    <p:sldId id="717" r:id="rId49"/>
    <p:sldId id="743" r:id="rId50"/>
    <p:sldId id="744" r:id="rId51"/>
    <p:sldId id="718" r:id="rId52"/>
    <p:sldId id="719" r:id="rId53"/>
    <p:sldId id="748" r:id="rId54"/>
    <p:sldId id="724" r:id="rId55"/>
    <p:sldId id="725" r:id="rId56"/>
    <p:sldId id="722" r:id="rId57"/>
    <p:sldId id="721" r:id="rId58"/>
    <p:sldId id="726" r:id="rId59"/>
    <p:sldId id="727" r:id="rId60"/>
    <p:sldId id="728" r:id="rId61"/>
    <p:sldId id="749" r:id="rId62"/>
    <p:sldId id="751" r:id="rId63"/>
    <p:sldId id="752" r:id="rId64"/>
    <p:sldId id="753" r:id="rId65"/>
    <p:sldId id="611" r:id="rId66"/>
    <p:sldId id="755" r:id="rId67"/>
    <p:sldId id="612" r:id="rId68"/>
    <p:sldId id="652" r:id="rId69"/>
    <p:sldId id="613" r:id="rId70"/>
    <p:sldId id="614" r:id="rId71"/>
    <p:sldId id="401" r:id="rId72"/>
    <p:sldId id="64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979733-667F-40BC-8CC2-986A97CD1401}">
          <p14:sldIdLst>
            <p14:sldId id="256"/>
            <p14:sldId id="257"/>
            <p14:sldId id="651"/>
            <p14:sldId id="258"/>
            <p14:sldId id="579"/>
            <p14:sldId id="260"/>
            <p14:sldId id="261"/>
            <p14:sldId id="262"/>
            <p14:sldId id="278"/>
            <p14:sldId id="548"/>
            <p14:sldId id="533"/>
            <p14:sldId id="580"/>
            <p14:sldId id="537"/>
            <p14:sldId id="581"/>
            <p14:sldId id="536"/>
            <p14:sldId id="620"/>
            <p14:sldId id="589"/>
            <p14:sldId id="586"/>
            <p14:sldId id="681"/>
            <p14:sldId id="699"/>
            <p14:sldId id="641"/>
            <p14:sldId id="664"/>
            <p14:sldId id="704"/>
            <p14:sldId id="642"/>
            <p14:sldId id="747"/>
            <p14:sldId id="592"/>
            <p14:sldId id="739"/>
            <p14:sldId id="720"/>
            <p14:sldId id="593"/>
            <p14:sldId id="629"/>
            <p14:sldId id="630"/>
            <p14:sldId id="705"/>
            <p14:sldId id="706"/>
            <p14:sldId id="750"/>
            <p14:sldId id="708"/>
            <p14:sldId id="754"/>
            <p14:sldId id="709"/>
            <p14:sldId id="710"/>
            <p14:sldId id="740"/>
            <p14:sldId id="711"/>
            <p14:sldId id="741"/>
            <p14:sldId id="742"/>
            <p14:sldId id="712"/>
            <p14:sldId id="713"/>
            <p14:sldId id="723"/>
            <p14:sldId id="714"/>
            <p14:sldId id="715"/>
            <p14:sldId id="717"/>
            <p14:sldId id="743"/>
            <p14:sldId id="744"/>
            <p14:sldId id="718"/>
            <p14:sldId id="719"/>
            <p14:sldId id="748"/>
            <p14:sldId id="724"/>
            <p14:sldId id="725"/>
            <p14:sldId id="722"/>
            <p14:sldId id="721"/>
            <p14:sldId id="726"/>
            <p14:sldId id="727"/>
            <p14:sldId id="728"/>
            <p14:sldId id="749"/>
            <p14:sldId id="751"/>
            <p14:sldId id="752"/>
            <p14:sldId id="753"/>
          </p14:sldIdLst>
        </p14:section>
        <p14:section name="." id="{4DF42E5E-1DEE-4CFC-A8E2-60E6A2F0DA38}">
          <p14:sldIdLst>
            <p14:sldId id="611"/>
            <p14:sldId id="755"/>
            <p14:sldId id="612"/>
            <p14:sldId id="652"/>
            <p14:sldId id="613"/>
            <p14:sldId id="614"/>
            <p14:sldId id="401"/>
            <p14:sldId id="6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utta Traders" initials="BT" lastIdx="1" clrIdx="0">
    <p:extLst>
      <p:ext uri="{19B8F6BF-5375-455C-9EA6-DF929625EA0E}">
        <p15:presenceInfo xmlns:p15="http://schemas.microsoft.com/office/powerpoint/2012/main" userId="Bhutta Traders" providerId="None"/>
      </p:ext>
    </p:extLst>
  </p:cmAuthor>
  <p:cmAuthor id="2" name="Home" initials="H" lastIdx="1" clrIdx="1">
    <p:extLst>
      <p:ext uri="{19B8F6BF-5375-455C-9EA6-DF929625EA0E}">
        <p15:presenceInfo xmlns:p15="http://schemas.microsoft.com/office/powerpoint/2012/main" userId="8d7187eaf44fb7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818"/>
    <a:srgbClr val="756D69"/>
    <a:srgbClr val="ADA697"/>
    <a:srgbClr val="0099FF"/>
    <a:srgbClr val="6699FF"/>
    <a:srgbClr val="E3E1F3"/>
    <a:srgbClr val="39A1F7"/>
    <a:srgbClr val="DAE3F3"/>
    <a:srgbClr val="D5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80EB78-0AE3-406A-AB5B-4BF07F061148}" v="186" dt="2026-02-10T09:22:32.773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娣辫壊鏍峰紡 1 - 寮鸿皟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涓害鏍峰紡 2 - 寮鸿皟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7" autoAdjust="0"/>
    <p:restoredTop sz="84176" autoAdjust="0"/>
  </p:normalViewPr>
  <p:slideViewPr>
    <p:cSldViewPr snapToGrid="0" showGuides="1">
      <p:cViewPr varScale="1">
        <p:scale>
          <a:sx n="89" d="100"/>
          <a:sy n="89" d="100"/>
        </p:scale>
        <p:origin x="86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338164-46A5-4D85-BDDA-86E78631FECA}" type="doc">
      <dgm:prSet loTypeId="urn:microsoft.com/office/officeart/2005/8/layout/cycle4#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CA"/>
        </a:p>
      </dgm:t>
    </dgm:pt>
    <dgm:pt modelId="{C6604613-F15E-4541-BE1E-FC1B6B8D2E4D}" type="pres">
      <dgm:prSet presAssocID="{EB338164-46A5-4D85-BDDA-86E78631FEC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</dgm:ptLst>
  <dgm:cxnLst>
    <dgm:cxn modelId="{2AE3FBAE-40BA-4696-AF06-48A55DFEFDF2}" type="presOf" srcId="{EB338164-46A5-4D85-BDDA-86E78631FECA}" destId="{C6604613-F15E-4541-BE1E-FC1B6B8D2E4D}" srcOrd="0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338164-46A5-4D85-BDDA-86E78631FECA}" type="doc">
      <dgm:prSet loTypeId="urn:microsoft.com/office/officeart/2005/8/layout/cycle4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6604613-F15E-4541-BE1E-FC1B6B8D2E4D}" type="pres">
      <dgm:prSet presAssocID="{EB338164-46A5-4D85-BDDA-86E78631FEC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</dgm:ptLst>
  <dgm:cxnLst>
    <dgm:cxn modelId="{9D4AB4C9-0486-42C2-8B93-5ADC11AE6452}" type="presOf" srcId="{EB338164-46A5-4D85-BDDA-86E78631FECA}" destId="{C6604613-F15E-4541-BE1E-FC1B6B8D2E4D}" srcOrd="0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1BD46-7D58-4C7A-BC4E-88ACAA6E9BB6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E621C-48D6-4DA2-8C52-74DE7758E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/>
              <a:t>,I start with the name   NAME OF ALLAH who is most kind and the most beneficent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8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b="1" baseline="0" dirty="0">
                <a:latin typeface="Arial" pitchFamily="34" charset="0"/>
                <a:cs typeface="Arial" pitchFamily="34" charset="0"/>
              </a:rPr>
              <a:t>Rest of  His systemic history was unremarkable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5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Patient has  a surgical history of </a:t>
            </a:r>
            <a:r>
              <a:rPr lang="en-AU" b="1" dirty="0" err="1">
                <a:solidFill>
                  <a:srgbClr val="FF0000"/>
                </a:solidFill>
              </a:rPr>
              <a:t>hernioplasty</a:t>
            </a:r>
            <a:r>
              <a:rPr lang="en-AU" b="1" dirty="0">
                <a:solidFill>
                  <a:srgbClr val="FF0000"/>
                </a:solidFill>
              </a:rPr>
              <a:t> back in 2008.There is no Hx of any drug allergy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89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ON </a:t>
            </a:r>
            <a:r>
              <a:rPr lang="en-US" altLang="en-US" b="1" dirty="0"/>
              <a:t>GENERAL PHYSICAL EXAMINATION</a:t>
            </a:r>
            <a:r>
              <a:rPr lang="en-US" altLang="en-US" dirty="0"/>
              <a:t>, </a:t>
            </a:r>
            <a:r>
              <a:rPr lang="en-US" altLang="en-US" b="1" dirty="0"/>
              <a:t>A YOUNG MALE</a:t>
            </a:r>
            <a:r>
              <a:rPr lang="en-US" altLang="en-US" dirty="0"/>
              <a:t>, WELL ORIENTED IN TIME PLACE AND PERSON, WITH NORMAL VITALS.</a:t>
            </a:r>
          </a:p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3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dirty="0"/>
              <a:t>On  examination </a:t>
            </a:r>
            <a:r>
              <a:rPr lang="en-US" baseline="0" dirty="0"/>
              <a:t>his abdomen was rigid                   and tenderness was positive in </a:t>
            </a:r>
            <a:r>
              <a:rPr lang="en-US" baseline="0" dirty="0" err="1"/>
              <a:t>rightiliac</a:t>
            </a:r>
            <a:r>
              <a:rPr lang="en-US" baseline="0" dirty="0"/>
              <a:t> fossa</a:t>
            </a:r>
            <a:endParaRPr lang="en-GB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48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b="1" baseline="0" dirty="0">
                <a:latin typeface="Arial" pitchFamily="34" charset="0"/>
                <a:cs typeface="Arial" pitchFamily="34" charset="0"/>
              </a:rPr>
              <a:t>. Rest of the systemic examination was unremarkable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After consultation in Surgical </a:t>
            </a:r>
            <a:r>
              <a:rPr lang="en-US" altLang="en-US" b="1" baseline="0" dirty="0" err="1"/>
              <a:t>Opd</a:t>
            </a:r>
            <a:r>
              <a:rPr lang="en-US" altLang="en-US" b="1" baseline="0" dirty="0"/>
              <a:t> ,Pt was sent to radiology department for ultrasound Abdomen mean while baseline investigations were also done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48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Ultrasound was unremarkable   as abdomen was obscured by gut shadows…  but probe tenderness was positive in RIF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1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Biochemical investigations were </a:t>
            </a:r>
            <a:r>
              <a:rPr lang="en-US" altLang="en-US" b="1" baseline="0" dirty="0" err="1"/>
              <a:t>done.CBC</a:t>
            </a:r>
            <a:r>
              <a:rPr lang="en-US" altLang="en-US" b="1" baseline="0" dirty="0"/>
              <a:t> shows mildly raised TLC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RFTS &amp; LFTS were within normal </a:t>
            </a:r>
            <a:r>
              <a:rPr lang="en-US" altLang="en-US" b="1" baseline="0" dirty="0" err="1"/>
              <a:t>range.Viral</a:t>
            </a:r>
            <a:r>
              <a:rPr lang="en-US" altLang="en-US" b="1" baseline="0" dirty="0"/>
              <a:t> serology  was also negative for hepatitis B &amp; 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0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/>
              <a:t>THIS IS THE AXIAL SECTION OF THE CECT ABD PELVIS OF THE PATIENT SHOWING DILATED APPENDIX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12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712BB-4544-F29E-8ECA-21D63B09D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961CB7BF-6BA8-1331-22C0-4DD92F115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F9DA28F1-EDA2-E937-748F-B5BA697BE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F4554E69-E9DA-1C65-4BD2-70FBDF192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4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b="1" dirty="0"/>
              <a:t>WORTHY sir</a:t>
            </a:r>
            <a:r>
              <a:rPr lang="en-US" sz="1200" b="1" baseline="0" dirty="0"/>
              <a:t> respected hods and my dear fellow  AOA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1" baseline="0" dirty="0"/>
              <a:t> </a:t>
            </a:r>
            <a:endParaRPr lang="en-AU" altLang="en-US" sz="1200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19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64A2-DEF1-9157-C823-88F610D1C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6C0986EA-EAEB-8198-A8B9-B09DD0C769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97FDB798-2F8E-7300-80CE-F43AC284E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There were no associated complications of acute appendicitis.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There  was no free air under diaphragm, No CT findings of small bowel obstruction, </a:t>
            </a:r>
            <a:r>
              <a:rPr lang="en-US" altLang="en-US" b="1" baseline="0" dirty="0" err="1"/>
              <a:t>phlegmon</a:t>
            </a:r>
            <a:r>
              <a:rPr lang="en-US" altLang="en-US" b="1" baseline="0" dirty="0"/>
              <a:t> or pelvic abscess formation.</a:t>
            </a: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6DA38BE0-45D6-3192-2CDA-FC54EB792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43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was the final report of CECT abdomen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60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BE46C-2E9F-6D19-D4F9-C1E344A7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409E934D-69DC-1C5F-F4E5-952C489750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E72F835F-1770-8BD0-1BAE-D17B43A9B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 which showed    ………………………….Surgical team was immediately informed about the </a:t>
            </a:r>
            <a:r>
              <a:rPr lang="en-US" altLang="en-US" b="1" baseline="0" dirty="0" err="1"/>
              <a:t>cect</a:t>
            </a:r>
            <a:r>
              <a:rPr lang="en-US" altLang="en-US" b="1" baseline="0" dirty="0"/>
              <a:t> findings</a:t>
            </a: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538F3E54-C2B8-9291-A09F-09E4283CAA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63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Patient was kept NPO for 6 </a:t>
            </a:r>
            <a:r>
              <a:rPr lang="en-US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and Laproscopic Appendectomy was done under GA</a:t>
            </a:r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92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Surgical notes confirmed our radiological diagnosis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74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b="1" baseline="0" dirty="0">
                <a:latin typeface="Arial" pitchFamily="34" charset="0"/>
                <a:cs typeface="Arial" pitchFamily="34" charset="0"/>
              </a:rPr>
              <a:t>This was the post op treatment………..specimen was sent for </a:t>
            </a:r>
            <a:r>
              <a:rPr lang="en-US" sz="1200" b="1" baseline="0" dirty="0" err="1">
                <a:latin typeface="Arial" pitchFamily="34" charset="0"/>
                <a:cs typeface="Arial" pitchFamily="34" charset="0"/>
              </a:rPr>
              <a:t>histo</a:t>
            </a:r>
            <a:r>
              <a:rPr lang="en-US" sz="1200" b="1" baseline="0" dirty="0">
                <a:latin typeface="Arial" pitchFamily="34" charset="0"/>
                <a:cs typeface="Arial" pitchFamily="34" charset="0"/>
              </a:rPr>
              <a:t> 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98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Now coming towards the case discussion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2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Appendix arises from posteromedial surface of </a:t>
            </a:r>
            <a:r>
              <a:rPr lang="en-US" altLang="en-US" b="1" baseline="0" dirty="0" err="1"/>
              <a:t>cecum..it</a:t>
            </a:r>
            <a:r>
              <a:rPr lang="en-US" altLang="en-US" b="1" baseline="0" dirty="0"/>
              <a:t> is a blind diverticulum variable in length from 2 to 20 cm it has its own </a:t>
            </a:r>
            <a:r>
              <a:rPr lang="en-US" altLang="en-US" b="1" baseline="0" dirty="0" err="1"/>
              <a:t>mesentry</a:t>
            </a:r>
            <a:r>
              <a:rPr lang="en-US" altLang="en-US" b="1" baseline="0" dirty="0"/>
              <a:t> called </a:t>
            </a:r>
            <a:r>
              <a:rPr lang="en-US" altLang="en-US" b="1" baseline="0" dirty="0" err="1"/>
              <a:t>meso</a:t>
            </a:r>
            <a:r>
              <a:rPr lang="en-US" altLang="en-US" b="1" baseline="0" dirty="0"/>
              <a:t> appendix…..it is applied by appendicular artery branch of ileocolic artery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99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Based on its origin it has different variants    it can be </a:t>
            </a:r>
            <a:r>
              <a:rPr lang="en-US" altLang="en-US" b="1" baseline="0" dirty="0" err="1"/>
              <a:t>reterocecal</a:t>
            </a:r>
            <a:r>
              <a:rPr lang="en-US" altLang="en-US" b="1" baseline="0" dirty="0"/>
              <a:t> pelvis </a:t>
            </a:r>
            <a:r>
              <a:rPr lang="en-US" altLang="en-US" b="1" baseline="0" dirty="0" err="1"/>
              <a:t>paracecal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preileal</a:t>
            </a:r>
            <a:r>
              <a:rPr lang="en-US" altLang="en-US" b="1" baseline="0" dirty="0"/>
              <a:t> post ileal   the most common is </a:t>
            </a:r>
            <a:r>
              <a:rPr lang="en-US" altLang="en-US" b="1" baseline="0" dirty="0" err="1"/>
              <a:t>reterocecal</a:t>
            </a:r>
            <a:endParaRPr lang="en-US" altLang="en-US" b="1" baseline="0" dirty="0"/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17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 now coming towards the appendicitis……………..it is the……………………</a:t>
            </a:r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0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1" baseline="0" dirty="0"/>
              <a:t>I DR ANAM RESIDENT radiology  , WILL BE PRESENTING A CASE ,,,,,,,,</a:t>
            </a:r>
            <a:endParaRPr lang="en-AU" altLang="en-US" sz="1200" b="1" baseline="0" dirty="0"/>
          </a:p>
          <a:p>
            <a:pPr marL="171450" indent="-171450">
              <a:buFont typeface="Arial" charset="0"/>
              <a:buChar char="•"/>
            </a:pPr>
            <a:endParaRPr lang="en-AU" altLang="en-US" sz="1200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616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 err="1"/>
              <a:t>Obs</a:t>
            </a:r>
            <a:r>
              <a:rPr lang="en-US" altLang="en-US" b="1" baseline="0" dirty="0"/>
              <a:t> occurs due to       …………………..It is a stony mass of compacted </a:t>
            </a:r>
            <a:r>
              <a:rPr lang="en-US" altLang="en-US" b="1" baseline="0" dirty="0" err="1"/>
              <a:t>faeces</a:t>
            </a:r>
            <a:r>
              <a:rPr lang="en-US" altLang="en-US" b="1" baseline="0" dirty="0"/>
              <a:t> most common in </a:t>
            </a:r>
            <a:r>
              <a:rPr lang="en-US" altLang="en-US" b="1" baseline="0" dirty="0" err="1"/>
              <a:t>decending</a:t>
            </a:r>
            <a:r>
              <a:rPr lang="en-US" altLang="en-US" b="1" baseline="0" dirty="0"/>
              <a:t> and sigmoid colon small bowel or appendix</a:t>
            </a:r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27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40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PT presents with pain in </a:t>
            </a:r>
            <a:r>
              <a:rPr lang="en-US" altLang="en-US" b="1" baseline="0" dirty="0" err="1"/>
              <a:t>rif</a:t>
            </a:r>
            <a:r>
              <a:rPr lang="en-US" altLang="en-US" b="1" baseline="0" dirty="0"/>
              <a:t> which may be associated with fever nausea vomiting or </a:t>
            </a:r>
            <a:r>
              <a:rPr lang="en-US" altLang="en-US" b="1" baseline="0" dirty="0" err="1"/>
              <a:t>constipation.on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examination  </a:t>
            </a:r>
            <a:r>
              <a:rPr lang="en-US" altLang="en-US" b="1" baseline="0" dirty="0" err="1"/>
              <a:t>tendernesss</a:t>
            </a:r>
            <a:r>
              <a:rPr lang="en-US" altLang="en-US" b="1" baseline="0" dirty="0"/>
              <a:t> and </a:t>
            </a:r>
            <a:r>
              <a:rPr lang="en-US" altLang="en-US" b="1" baseline="0" dirty="0" err="1"/>
              <a:t>rwebound</a:t>
            </a:r>
            <a:r>
              <a:rPr lang="en-US" altLang="en-US" b="1" baseline="0" dirty="0"/>
              <a:t> tenderness are present with guarding and rigidity of </a:t>
            </a:r>
            <a:r>
              <a:rPr lang="en-US" altLang="en-US" b="1" baseline="0" dirty="0" err="1"/>
              <a:t>abdomen,the</a:t>
            </a:r>
            <a:r>
              <a:rPr lang="en-US" altLang="en-US" b="1" baseline="0" dirty="0"/>
              <a:t> clinician will perform the </a:t>
            </a:r>
            <a:r>
              <a:rPr lang="en-US" altLang="en-US" b="1" baseline="0" dirty="0" err="1"/>
              <a:t>rovsing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obt</a:t>
            </a:r>
            <a:r>
              <a:rPr lang="en-US" altLang="en-US" b="1" baseline="0" dirty="0"/>
              <a:t> and psoas sign to elicit acute appendicitis</a:t>
            </a:r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80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Acute appendicitis is usually diagnosed with the help of clinical evaluation biochemical and radiological investigations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92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possible differentials in different age groups are as flashed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59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clinical diagnosis made upon the basis of signs and symptoms are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pain fever and nausea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9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0775-AD77-1192-99A9-D5BEC004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6FB8AE66-8C16-B4EF-FE2A-5215693598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DB85E810-F312-290A-D4CD-B1226C121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 err="1"/>
              <a:t>Alvarodo</a:t>
            </a:r>
            <a:r>
              <a:rPr lang="en-US" altLang="en-US" b="1" baseline="0" dirty="0"/>
              <a:t> scoring is imp in clinical diagnosis which states that if score ,,,,,,,</a:t>
            </a: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43DEA048-A0E2-A00B-A56B-6F301DCEA5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43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biochemical investigations include </a:t>
            </a:r>
            <a:r>
              <a:rPr lang="en-US" altLang="en-US" b="1" baseline="0" dirty="0" err="1"/>
              <a:t>cbc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crp</a:t>
            </a:r>
            <a:r>
              <a:rPr lang="en-US" altLang="en-US" b="1" baseline="0" dirty="0"/>
              <a:t> and urine complete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88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possible radiological investigations which can be done are ,…….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50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It is non specific it may show calcified </a:t>
            </a:r>
            <a:r>
              <a:rPr lang="en-US" altLang="en-US" b="1" baseline="0" dirty="0" err="1"/>
              <a:t>appendicolith</a:t>
            </a:r>
            <a:r>
              <a:rPr lang="en-US" altLang="en-US" b="1" baseline="0" dirty="0"/>
              <a:t> dilated caecum and right lower quadrant mass indenting on the caecum…it can also show free gas under diaphragm in case of perforation .gas </a:t>
            </a:r>
            <a:r>
              <a:rPr lang="en-US" altLang="en-US" b="1" baseline="0" dirty="0" err="1"/>
              <a:t>locules</a:t>
            </a:r>
            <a:r>
              <a:rPr lang="en-US" altLang="en-US" b="1" baseline="0" dirty="0"/>
              <a:t> in an </a:t>
            </a:r>
            <a:r>
              <a:rPr lang="en-US" altLang="en-US" b="1" baseline="0" dirty="0" err="1"/>
              <a:t>abcess</a:t>
            </a:r>
            <a:r>
              <a:rPr lang="en-US" altLang="en-US" b="1" baseline="0" dirty="0"/>
              <a:t> formation</a:t>
            </a:r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6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OBJECTIVEs OF MY PRESENTATION IS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C46AE-E337-47C2-8BC8-CD73AA5FE6EA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40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shown image is an x ray abdomen erect </a:t>
            </a:r>
            <a:r>
              <a:rPr lang="en-GB" altLang="en-US" b="1" baseline="0" dirty="0"/>
              <a:t> demonstrating the presence of </a:t>
            </a:r>
            <a:r>
              <a:rPr lang="en-GB" altLang="en-US" b="1" baseline="0" dirty="0" err="1"/>
              <a:t>appendicolith</a:t>
            </a:r>
            <a:r>
              <a:rPr lang="en-GB" altLang="en-US" b="1" baseline="0" dirty="0"/>
              <a:t> projecting over the right iliac crest.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9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On barium enema non filling of the appendix is seen with focal mural thickening of the medial wall of the cecum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314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Now coming towards the second modality  Its </a:t>
            </a:r>
            <a:r>
              <a:rPr lang="en-US" altLang="en-US" b="1" baseline="0" dirty="0" err="1"/>
              <a:t>sentivity</a:t>
            </a:r>
            <a:r>
              <a:rPr lang="en-US" altLang="en-US" b="1" baseline="0" dirty="0"/>
              <a:t> is 85 % and specificity is 92% in thin lean  pts and </a:t>
            </a:r>
            <a:r>
              <a:rPr lang="en-US" altLang="en-US" b="1" baseline="0" dirty="0" err="1"/>
              <a:t>paediatric</a:t>
            </a:r>
            <a:r>
              <a:rPr lang="en-US" altLang="en-US" b="1" baseline="0" dirty="0"/>
              <a:t> age group ….on ultrasound  the primary signs of inflamed appendix are a non compressible  </a:t>
            </a:r>
            <a:r>
              <a:rPr lang="en-US" altLang="en-US" b="1" baseline="0" dirty="0" err="1"/>
              <a:t>aperistaltic</a:t>
            </a:r>
            <a:r>
              <a:rPr lang="en-US" altLang="en-US" b="1" baseline="0" dirty="0"/>
              <a:t> blind tubular structure in right iliac fossa, which may show </a:t>
            </a:r>
            <a:r>
              <a:rPr lang="en-US" altLang="en-US" b="1" baseline="0" dirty="0" err="1"/>
              <a:t>appendicolith</a:t>
            </a:r>
            <a:r>
              <a:rPr lang="en-US" altLang="en-US" b="1" baseline="0" dirty="0"/>
              <a:t> in its lumen having a caliber greater than 6 mm  and wall thickness greater than 3 mm.it also demonstrates target sign and mc </a:t>
            </a:r>
            <a:r>
              <a:rPr lang="en-US" altLang="en-US" b="1" baseline="0" dirty="0" err="1"/>
              <a:t>burneys</a:t>
            </a:r>
            <a:r>
              <a:rPr lang="en-US" altLang="en-US" b="1" baseline="0" dirty="0"/>
              <a:t> sign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29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Now ill show u the normal appendix     ….Normal appendix is  compressible, with a </a:t>
            </a:r>
            <a:r>
              <a:rPr lang="en-US" altLang="en-US" b="1" baseline="0" dirty="0" err="1"/>
              <a:t>diamtere</a:t>
            </a:r>
            <a:r>
              <a:rPr lang="en-US" altLang="en-US" b="1" baseline="0" dirty="0"/>
              <a:t> less than 6mm,wall thickness of less than 3 mm with no evidence of </a:t>
            </a:r>
            <a:r>
              <a:rPr lang="en-US" altLang="en-US" b="1" baseline="0" dirty="0" err="1"/>
              <a:t>hypervascularisation</a:t>
            </a:r>
            <a:endParaRPr lang="en-US" altLang="en-US" b="1" baseline="0" dirty="0"/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67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grey scale </a:t>
            </a:r>
            <a:r>
              <a:rPr lang="en-US" altLang="en-US" b="1" baseline="0" dirty="0" err="1"/>
              <a:t>usg</a:t>
            </a:r>
            <a:r>
              <a:rPr lang="en-US" altLang="en-US" b="1" baseline="0" dirty="0"/>
              <a:t> image of acute appendix showing diameter more than 6 mm.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129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grey scale </a:t>
            </a:r>
            <a:r>
              <a:rPr lang="en-US" altLang="en-US" b="1" baseline="0" dirty="0" err="1"/>
              <a:t>usg</a:t>
            </a:r>
            <a:r>
              <a:rPr lang="en-US" altLang="en-US" b="1" baseline="0" dirty="0"/>
              <a:t> image of acute appendix showing target sign. With hypoechoic center indicating fluid filled </a:t>
            </a:r>
            <a:r>
              <a:rPr lang="en-US" altLang="en-US" b="1" baseline="0" dirty="0" err="1"/>
              <a:t>lumen,hperechoic</a:t>
            </a:r>
            <a:r>
              <a:rPr lang="en-US" altLang="en-US" b="1" baseline="0" dirty="0"/>
              <a:t> rim </a:t>
            </a:r>
            <a:r>
              <a:rPr lang="en-US" altLang="en-US" b="1" baseline="0" dirty="0" err="1"/>
              <a:t>indicateing</a:t>
            </a:r>
            <a:r>
              <a:rPr lang="en-US" altLang="en-US" b="1" baseline="0" dirty="0"/>
              <a:t> mucosal\ submucosal layer, and hypoechoic ring indicating muscular layer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122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.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10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 </a:t>
            </a:r>
            <a:r>
              <a:rPr lang="en-US" altLang="en-US" b="1" baseline="0" dirty="0"/>
              <a:t>Secondary  features of acute appendicitis on USG are free fluid surrounding </a:t>
            </a:r>
            <a:r>
              <a:rPr lang="en-US" altLang="en-US" b="1" baseline="0" dirty="0" err="1"/>
              <a:t>appendix,local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abcess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formation,increased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echigenicity</a:t>
            </a:r>
            <a:r>
              <a:rPr lang="en-US" altLang="en-US" b="1" baseline="0" dirty="0"/>
              <a:t> of local mesenteric fat.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</a:t>
            </a:r>
            <a:r>
              <a:rPr lang="en-US" altLang="en-US" b="1" baseline="0" dirty="0" err="1"/>
              <a:t>usg</a:t>
            </a:r>
            <a:r>
              <a:rPr lang="en-US" altLang="en-US" b="1" baseline="0" dirty="0"/>
              <a:t> image shows increased diameter of appendix with surrounding free fluid.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34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 </a:t>
            </a:r>
            <a:endParaRPr lang="en-US" altLang="en-US" b="1" baseline="0" dirty="0"/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</a:t>
            </a:r>
            <a:r>
              <a:rPr lang="en-US" altLang="en-US" b="1" baseline="0" dirty="0" err="1"/>
              <a:t>usg</a:t>
            </a:r>
            <a:r>
              <a:rPr lang="en-US" altLang="en-US" b="1" baseline="0" dirty="0"/>
              <a:t> image shows multiple lymph nodes in mesentery of </a:t>
            </a:r>
            <a:r>
              <a:rPr lang="en-US" altLang="en-US" b="1" baseline="0" dirty="0" err="1"/>
              <a:t>periappendiceal</a:t>
            </a:r>
            <a:r>
              <a:rPr lang="en-US" altLang="en-US" b="1" baseline="0" dirty="0"/>
              <a:t> region.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754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Colour</a:t>
            </a:r>
            <a:r>
              <a:rPr lang="en-US" dirty="0"/>
              <a:t> Doppler</a:t>
            </a:r>
            <a:r>
              <a:rPr lang="en-US" baseline="0" dirty="0"/>
              <a:t> shows increased </a:t>
            </a:r>
            <a:r>
              <a:rPr lang="en-US" baseline="0" dirty="0" err="1"/>
              <a:t>colour</a:t>
            </a:r>
            <a:r>
              <a:rPr lang="en-US" baseline="0" dirty="0"/>
              <a:t> flow in the peripheral wall which reflects inflammatory </a:t>
            </a:r>
            <a:r>
              <a:rPr lang="en-US" baseline="0" dirty="0" err="1"/>
              <a:t>hyperperfusion</a:t>
            </a:r>
            <a:r>
              <a:rPr lang="en-US" baseline="0" dirty="0"/>
              <a:t> in acute </a:t>
            </a:r>
            <a:r>
              <a:rPr lang="en-US" baseline="0" dirty="0" err="1"/>
              <a:t>appendici</a:t>
            </a:r>
            <a:endParaRPr lang="en-US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17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will be the sequence of my presentation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C46AE-E337-47C2-8BC8-CD73AA5FE6EA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533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/>
              <a:t>Now coming towards the most sensitive modality           CT scan is highly sensitive and specific for the diagnosis of acute appendicitis which may show a dilated appendix with </a:t>
            </a:r>
            <a:r>
              <a:rPr lang="en-US" altLang="en-US" b="1" baseline="0" dirty="0" err="1"/>
              <a:t>appendicolith</a:t>
            </a:r>
            <a:r>
              <a:rPr lang="en-US" altLang="en-US" b="1" baseline="0" dirty="0"/>
              <a:t> in its lumen, </a:t>
            </a:r>
            <a:r>
              <a:rPr lang="en-US" altLang="en-US" b="1" baseline="0" dirty="0" err="1"/>
              <a:t>peri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appendiceal</a:t>
            </a:r>
            <a:r>
              <a:rPr lang="en-US" altLang="en-US" b="1" baseline="0" dirty="0"/>
              <a:t> fat stranding and </a:t>
            </a:r>
            <a:r>
              <a:rPr lang="en-US" altLang="en-US" b="1" baseline="0" dirty="0" err="1"/>
              <a:t>extraluminal</a:t>
            </a:r>
            <a:r>
              <a:rPr lang="en-US" altLang="en-US" b="1" baseline="0" dirty="0"/>
              <a:t> </a:t>
            </a:r>
            <a:r>
              <a:rPr lang="en-US" altLang="en-US" b="1" baseline="0" dirty="0" err="1"/>
              <a:t>fluid.We</a:t>
            </a:r>
            <a:r>
              <a:rPr lang="en-US" altLang="en-US" b="1" baseline="0" dirty="0"/>
              <a:t> can also appreciate </a:t>
            </a:r>
            <a:r>
              <a:rPr lang="en-US" altLang="en-US" b="1" baseline="0" dirty="0" err="1"/>
              <a:t>caecal</a:t>
            </a:r>
            <a:r>
              <a:rPr lang="en-US" altLang="en-US" b="1" baseline="0" dirty="0"/>
              <a:t> bar sign and arrow head sign in CECT. </a:t>
            </a:r>
            <a:r>
              <a:rPr lang="en-US" altLang="en-US" b="1" baseline="0" dirty="0" err="1"/>
              <a:t>Phlegmon</a:t>
            </a:r>
            <a:r>
              <a:rPr lang="en-US" altLang="en-US" b="1" baseline="0" dirty="0"/>
              <a:t> and </a:t>
            </a:r>
            <a:r>
              <a:rPr lang="en-US" altLang="en-US" b="1" baseline="0" dirty="0" err="1"/>
              <a:t>abcess</a:t>
            </a:r>
            <a:r>
              <a:rPr lang="en-US" altLang="en-US" b="1" baseline="0" dirty="0"/>
              <a:t> formation on CT indicates complicated appendicitis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2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 These are coronal and sagittal sections of CECT abdomen and pelvis showing dilated appendix with </a:t>
            </a:r>
            <a:r>
              <a:rPr lang="en-GB" altLang="en-US" b="1" baseline="0" dirty="0" err="1"/>
              <a:t>appendicolith</a:t>
            </a:r>
            <a:r>
              <a:rPr lang="en-GB" altLang="en-US" b="1" baseline="0" dirty="0"/>
              <a:t> in its lumen.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420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the axial section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</a:t>
            </a:r>
            <a:r>
              <a:rPr lang="en-US" altLang="en-US" b="1" baseline="0" dirty="0" err="1"/>
              <a:t>appendicolith</a:t>
            </a:r>
            <a:r>
              <a:rPr lang="en-US" altLang="en-US" b="1" baseline="0" dirty="0"/>
              <a:t> in its lumen.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07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the axial section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</a:t>
            </a:r>
            <a:r>
              <a:rPr lang="en-US" altLang="en-US" b="1" baseline="0" dirty="0" err="1"/>
              <a:t>appendicolith</a:t>
            </a:r>
            <a:r>
              <a:rPr lang="en-US" altLang="en-US" b="1" baseline="0" dirty="0"/>
              <a:t> in its lumen.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220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the axial section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ceacal bar sign.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. There is soft tissue thickening at the base of the appendix consistent WITH CECAL BAR SIGN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99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 err="1"/>
              <a:t>ThE</a:t>
            </a:r>
            <a:r>
              <a:rPr lang="en-US" altLang="en-US" b="1" baseline="0" dirty="0"/>
              <a:t> CONTRAST MATERIAL IN CECAL LUMEN ASSUME AN ARROW HEAD CONFIGURATION POINTING AT THE APPENDIX</a:t>
            </a:r>
          </a:p>
          <a:p>
            <a:pPr eaLnBrk="1" hangingPunct="1">
              <a:spcBef>
                <a:spcPct val="0"/>
              </a:spcBef>
            </a:pP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377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the coronal and mid </a:t>
            </a:r>
            <a:r>
              <a:rPr lang="en-US" altLang="en-US" b="1" baseline="0" dirty="0" err="1"/>
              <a:t>saggital</a:t>
            </a:r>
            <a:r>
              <a:rPr lang="en-US" altLang="en-US" b="1" baseline="0" dirty="0"/>
              <a:t>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</a:t>
            </a:r>
            <a:r>
              <a:rPr lang="en-US" altLang="en-US" b="1" baseline="0" dirty="0" err="1"/>
              <a:t>retrocaecal</a:t>
            </a:r>
            <a:r>
              <a:rPr lang="en-US" altLang="en-US" b="1" baseline="0" dirty="0"/>
              <a:t> appendix </a:t>
            </a:r>
            <a:r>
              <a:rPr lang="en-US" altLang="en-US" b="1" baseline="0" dirty="0" err="1"/>
              <a:t>appendicolith</a:t>
            </a:r>
            <a:r>
              <a:rPr lang="en-US" altLang="en-US" b="1" baseline="0" dirty="0"/>
              <a:t> in its lumen.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74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Now coming towards the complication of acute appendicitis ….it may result  in  abscess  formation ,gangrene formation and perforation.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693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the axial section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acute appendicitis with abscess formation.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Large fluid collection located in the right lower quadrant with air-fluid levels, extending to the </a:t>
            </a:r>
            <a:r>
              <a:rPr lang="en-GB" altLang="en-US" b="1" baseline="0" dirty="0" err="1"/>
              <a:t>subhepatic</a:t>
            </a:r>
            <a:r>
              <a:rPr lang="en-GB" altLang="en-US" b="1" baseline="0" dirty="0"/>
              <a:t> space surrounded by thick irregular enhancing wall and surrounding fat stranding. No </a:t>
            </a:r>
            <a:r>
              <a:rPr lang="en-GB" altLang="en-US" b="1" baseline="0" dirty="0" err="1"/>
              <a:t>phlegmon.Dilated</a:t>
            </a:r>
            <a:r>
              <a:rPr lang="en-GB" altLang="en-US" b="1" baseline="0" dirty="0"/>
              <a:t> fluid-filled appendix with a small calcified </a:t>
            </a:r>
            <a:r>
              <a:rPr lang="en-GB" altLang="en-US" b="1" baseline="0" dirty="0" err="1"/>
              <a:t>appendicolith</a:t>
            </a:r>
            <a:r>
              <a:rPr lang="en-GB" altLang="en-US" b="1" baseline="0" dirty="0"/>
              <a:t> at the base of the collection.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519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</a:t>
            </a:r>
            <a:r>
              <a:rPr lang="en-US" altLang="en-US" b="1" baseline="0" dirty="0" err="1"/>
              <a:t>theaxial</a:t>
            </a:r>
            <a:r>
              <a:rPr lang="en-US" altLang="en-US" b="1" baseline="0" dirty="0"/>
              <a:t> section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Gangrenous appendix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Dilated pelvic appendix with a maximum diameter of 12 mm containing a large appendicolith  with thinning of the wall suggestive of gangrenous appendix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4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START WITH THE CASE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2E0DF-1BDD-402A-9231-87375D8C0B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256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This is the coronal section of CECT </a:t>
            </a:r>
            <a:r>
              <a:rPr lang="en-US" altLang="en-US" b="1" baseline="0" dirty="0" err="1"/>
              <a:t>abd</a:t>
            </a:r>
            <a:r>
              <a:rPr lang="en-US" altLang="en-US" b="1" baseline="0" dirty="0"/>
              <a:t> and pelvis showing perforated appendix.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="1" baseline="0" dirty="0"/>
              <a:t>The appendix, located in the right iliac fossa, is enlarged (diameter ~15 mm), with intraluminal fluid, gas. There is </a:t>
            </a:r>
            <a:r>
              <a:rPr lang="en-GB" altLang="en-US" b="1" baseline="0" dirty="0" err="1"/>
              <a:t>periappendiceal</a:t>
            </a:r>
            <a:r>
              <a:rPr lang="en-GB" altLang="en-US" b="1" baseline="0" dirty="0"/>
              <a:t> fat stranding,  discontinuity of the appendiceal wall at its base, associated with extraluminal gas in the surrounding region.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985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The radiological differentials may include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36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It is the inflammation of the ileocolic lymph nodes greater than 5mm in </a:t>
            </a:r>
            <a:r>
              <a:rPr lang="en-US" altLang="en-US" b="1" baseline="0" dirty="0" err="1"/>
              <a:t>paediatrics</a:t>
            </a:r>
            <a:endParaRPr lang="en-US" altLang="en-US" b="1" baseline="0" dirty="0"/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018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/>
              <a:t>Ct shows fat stranding along </a:t>
            </a:r>
            <a:r>
              <a:rPr lang="en-US" altLang="en-US" b="1" baseline="0" dirty="0" err="1"/>
              <a:t>cecal</a:t>
            </a:r>
            <a:r>
              <a:rPr lang="en-US" altLang="en-US" b="1" baseline="0" dirty="0"/>
              <a:t> wall and a normal appendix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 err="1"/>
              <a:t>Usg</a:t>
            </a:r>
            <a:r>
              <a:rPr lang="en-US" altLang="en-US" b="1" baseline="0" dirty="0"/>
              <a:t> shows inflamed </a:t>
            </a:r>
            <a:r>
              <a:rPr lang="en-US" altLang="en-US" b="1" baseline="0" dirty="0" err="1"/>
              <a:t>cecal</a:t>
            </a:r>
            <a:r>
              <a:rPr lang="en-US" altLang="en-US" b="1" baseline="0" dirty="0"/>
              <a:t> diverticulum </a:t>
            </a:r>
            <a:r>
              <a:rPr lang="en-US" altLang="en-US" b="1" baseline="0" dirty="0" err="1"/>
              <a:t>centred</a:t>
            </a:r>
            <a:r>
              <a:rPr lang="en-US" altLang="en-US" b="1" baseline="0" dirty="0"/>
              <a:t> in hyperechoic fat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704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b="1" baseline="0" dirty="0" err="1"/>
              <a:t>Crohns</a:t>
            </a:r>
            <a:r>
              <a:rPr lang="en-US" altLang="en-US" b="1" baseline="0" dirty="0"/>
              <a:t> disease is basically  a chronic granulomatous inflammatory condition that can involve any segment of </a:t>
            </a:r>
            <a:r>
              <a:rPr lang="en-US" altLang="en-US" b="1" baseline="0" dirty="0" err="1"/>
              <a:t>git</a:t>
            </a:r>
            <a:r>
              <a:rPr lang="en-US" altLang="en-US" b="1" baseline="0" dirty="0"/>
              <a:t> but most commonly terminal ileum and right colon ……..</a:t>
            </a:r>
            <a:r>
              <a:rPr lang="en-US" altLang="en-US" b="1" baseline="0" dirty="0" err="1"/>
              <a:t>ct</a:t>
            </a:r>
            <a:r>
              <a:rPr lang="en-US" altLang="en-US" b="1" baseline="0" dirty="0"/>
              <a:t> shows prominent </a:t>
            </a:r>
            <a:r>
              <a:rPr lang="en-US" altLang="en-US" b="1" baseline="0" dirty="0" err="1"/>
              <a:t>perienteric</a:t>
            </a:r>
            <a:r>
              <a:rPr lang="en-US" altLang="en-US" b="1" baseline="0" dirty="0"/>
              <a:t> vasculature  giving comb sign appearance</a:t>
            </a:r>
          </a:p>
        </p:txBody>
      </p:sp>
      <p:sp>
        <p:nvSpPr>
          <p:cNvPr id="942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1758A-CB10-4A50-AFCE-DD7446E969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657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radiologists play a therapeutic role in percutaneous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abcess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drainage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434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A0F5-FCF2-8E05-2BD2-96BA4DB0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CCCCF-029C-3027-8032-672126944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36E1BD-F838-64C7-55B0-5729A4536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ording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clinical practice article………….general of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 association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8D6BF-C5E5-706A-AA7F-459DE9569F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057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PAF Hospital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Mushaf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total 21 cases  have been reported in previous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229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To prevent complications such as perforation and sepsis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Imaging significantly reduces negative appendectomies ensuring targeted and effective patient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/>
          </a:p>
          <a:p>
            <a:endParaRPr lang="en-US" sz="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129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2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u="sng" baseline="0" dirty="0"/>
              <a:t>My PATIENT  39 YEARS OLD MALE RESIDENT OF </a:t>
            </a:r>
            <a:r>
              <a:rPr lang="en-US" b="1" u="sng" baseline="0" dirty="0" err="1"/>
              <a:t>paf</a:t>
            </a:r>
            <a:r>
              <a:rPr lang="en-US" b="1" u="sng" baseline="0" dirty="0"/>
              <a:t> base </a:t>
            </a:r>
            <a:r>
              <a:rPr lang="en-US" b="1" u="sng" baseline="0" dirty="0" err="1"/>
              <a:t>mushaf</a:t>
            </a:r>
            <a:r>
              <a:rPr lang="en-US" b="1" u="sng" baseline="0" dirty="0"/>
              <a:t> SARGODHA PRESENTED T0 surgical </a:t>
            </a:r>
            <a:r>
              <a:rPr lang="en-US" b="1" u="sng" baseline="0" dirty="0" err="1"/>
              <a:t>opd</a:t>
            </a:r>
            <a:r>
              <a:rPr lang="en-US" b="1" u="sng" baseline="0" dirty="0"/>
              <a:t>  ON 20 </a:t>
            </a:r>
            <a:r>
              <a:rPr lang="en-US" b="1" u="sng" baseline="0" dirty="0" err="1"/>
              <a:t>jan</a:t>
            </a:r>
            <a:r>
              <a:rPr lang="en-US" b="1" u="sng" baseline="0" dirty="0"/>
              <a:t> 2026</a:t>
            </a:r>
          </a:p>
          <a:p>
            <a:r>
              <a:rPr lang="en-AU" altLang="en-US" b="1" u="sng" baseline="0" dirty="0"/>
              <a:t>With the chief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66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the references of my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86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0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4906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C46AE-E337-47C2-8BC8-CD73AA5FE6EA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779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90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</a:t>
            </a:r>
            <a:r>
              <a:rPr lang="en-US" baseline="0" dirty="0"/>
              <a:t> questions please</a:t>
            </a:r>
            <a:endParaRPr lang="en-GB" dirty="0"/>
          </a:p>
        </p:txBody>
      </p:sp>
      <p:sp>
        <p:nvSpPr>
          <p:cNvPr id="104906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C46AE-E337-47C2-8BC8-CD73AA5FE6EA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63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WITH THE CHIEF  presenting COMPLAINT</a:t>
            </a:r>
            <a:r>
              <a:rPr lang="en-US" b="1" baseline="0" dirty="0"/>
              <a:t> OF  GENERALIZED ABD PAIN FOR 2 DAYS……………my patient </a:t>
            </a:r>
            <a:r>
              <a:rPr lang="en-US" b="1" baseline="0" dirty="0" err="1"/>
              <a:t>wasin</a:t>
            </a:r>
            <a:r>
              <a:rPr lang="en-US" b="1" baseline="0" dirty="0"/>
              <a:t> </a:t>
            </a:r>
            <a:r>
              <a:rPr lang="en-US" b="1" baseline="0" dirty="0" err="1"/>
              <a:t>usoh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048741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MY Patient was in his usual state of health 2  days back when he developed</a:t>
            </a:r>
            <a:r>
              <a:rPr lang="en-GB" sz="1200" baseline="0" dirty="0"/>
              <a:t>  lower abdomen pain. It was mild in intensity, dull in nature ,poorly localised</a:t>
            </a:r>
            <a:r>
              <a:rPr lang="en-GB" sz="1200" dirty="0"/>
              <a:t>.</a:t>
            </a:r>
            <a:r>
              <a:rPr lang="en-GB" sz="1200" b="0" baseline="0" dirty="0"/>
              <a:t> There were no aggravating or relieving factors. It was associated with </a:t>
            </a:r>
            <a:r>
              <a:rPr lang="en-GB" sz="1200" b="0" baseline="0" dirty="0" err="1"/>
              <a:t>nausea.There</a:t>
            </a:r>
            <a:r>
              <a:rPr lang="en-GB" sz="1200" b="0" baseline="0" dirty="0"/>
              <a:t> was no </a:t>
            </a:r>
            <a:r>
              <a:rPr lang="en-GB" sz="1200" b="0" baseline="0" dirty="0" err="1"/>
              <a:t>Hx</a:t>
            </a:r>
            <a:r>
              <a:rPr lang="en-GB" sz="1200" b="0" baseline="0" dirty="0"/>
              <a:t> of </a:t>
            </a:r>
            <a:r>
              <a:rPr lang="en-GB" sz="1200" b="0" baseline="0" dirty="0" err="1"/>
              <a:t>fever,loose</a:t>
            </a:r>
            <a:r>
              <a:rPr lang="en-GB" sz="1200" b="0" baseline="0" dirty="0"/>
              <a:t> stools ,constipation or vomiting.</a:t>
            </a:r>
            <a:endParaRPr lang="en-GB" sz="1200" dirty="0"/>
          </a:p>
        </p:txBody>
      </p:sp>
      <p:sp>
        <p:nvSpPr>
          <p:cNvPr id="104874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6F9F4-9A04-4B71-807B-645889AEBA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 bwMode="auto">
          <a:xfrm>
            <a:off x="11288949" y="0"/>
            <a:ext cx="831713" cy="848840"/>
            <a:chOff x="7728099" y="217967"/>
            <a:chExt cx="914400" cy="914400"/>
          </a:xfrm>
        </p:grpSpPr>
        <p:sp>
          <p:nvSpPr>
            <p:cNvPr id="8" name="Oval 7"/>
            <p:cNvSpPr/>
            <p:nvPr/>
          </p:nvSpPr>
          <p:spPr>
            <a:xfrm>
              <a:off x="7728099" y="217967"/>
              <a:ext cx="914400" cy="914400"/>
            </a:xfrm>
            <a:prstGeom prst="ellipse">
              <a:avLst/>
            </a:prstGeom>
            <a:solidFill>
              <a:srgbClr val="6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fpggmi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7566" y="219350"/>
              <a:ext cx="812370" cy="88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Project2.png"/>
          <p:cNvPicPr>
            <a:picLocks noChangeAspect="1"/>
          </p:cNvPicPr>
          <p:nvPr userDrawn="1"/>
        </p:nvPicPr>
        <p:blipFill>
          <a:blip r:embed="rId3" cstate="print"/>
          <a:srcRect l="29985" t="26237" r="28786" b="28786"/>
          <a:stretch>
            <a:fillRect/>
          </a:stretch>
        </p:blipFill>
        <p:spPr bwMode="auto">
          <a:xfrm>
            <a:off x="0" y="-71047"/>
            <a:ext cx="98131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8454F-E49C-4B5D-AB46-6DC6EB17E18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F7A30-81A8-44C2-8A1A-961149FDAD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>
          <a:xfrm>
            <a:off x="11449878" y="206719"/>
            <a:ext cx="649357" cy="821186"/>
          </a:xfrm>
          <a:prstGeom prst="rect">
            <a:avLst/>
          </a:prstGeom>
          <a:effectLst/>
        </p:spPr>
      </p:pic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>
          <a:xfrm rot="32400000" flipV="1">
            <a:off x="122583" y="206720"/>
            <a:ext cx="715617" cy="821186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1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microsoft.com/office/2007/relationships/hdphoto" Target="../media/hdphoto9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A99C59-5BAA-DBA7-AF31-CD6F6C1CB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/>
          <p:cNvSpPr txBox="1"/>
          <p:nvPr/>
        </p:nvSpPr>
        <p:spPr>
          <a:xfrm>
            <a:off x="1093934" y="3865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466" y="104231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HISTORY OF PRESENT ILLNESS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3934" y="1658312"/>
            <a:ext cx="10004131" cy="4518651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en-US" sz="3000" b="1" dirty="0">
              <a:cs typeface="Arial" charset="0"/>
            </a:endParaRPr>
          </a:p>
          <a:p>
            <a:pPr>
              <a:defRPr/>
            </a:pPr>
            <a:r>
              <a:rPr lang="en-US" altLang="en-US" sz="3000" b="1" dirty="0">
                <a:cs typeface="Arial" charset="0"/>
              </a:rPr>
              <a:t>CNS   :  </a:t>
            </a:r>
            <a:r>
              <a:rPr lang="en-US" altLang="en-US" sz="3000" dirty="0">
                <a:cs typeface="Arial" charset="0"/>
              </a:rPr>
              <a:t>No fits / LOC / Loss of memory </a:t>
            </a:r>
          </a:p>
          <a:p>
            <a:pPr>
              <a:defRPr/>
            </a:pPr>
            <a:endParaRPr lang="en-US" altLang="en-US" sz="3000" dirty="0">
              <a:cs typeface="Arial" charset="0"/>
            </a:endParaRPr>
          </a:p>
          <a:p>
            <a:pPr>
              <a:defRPr/>
            </a:pPr>
            <a:r>
              <a:rPr lang="en-US" altLang="en-US" sz="3000" b="1" dirty="0">
                <a:cs typeface="Arial" charset="0"/>
              </a:rPr>
              <a:t>CVS   </a:t>
            </a:r>
            <a:r>
              <a:rPr lang="en-US" altLang="en-US" sz="3000" b="1" dirty="0">
                <a:latin typeface="Arial" charset="0"/>
                <a:cs typeface="Arial" charset="0"/>
              </a:rPr>
              <a:t>:  </a:t>
            </a:r>
            <a:r>
              <a:rPr lang="en-US" altLang="en-US" sz="3000" dirty="0">
                <a:cs typeface="Arial" charset="0"/>
              </a:rPr>
              <a:t>No congenital defect / palpitations</a:t>
            </a:r>
          </a:p>
          <a:p>
            <a:pPr>
              <a:defRPr/>
            </a:pPr>
            <a:endParaRPr lang="en-US" altLang="en-US" sz="3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altLang="en-US" sz="3000" b="1" dirty="0">
                <a:cs typeface="Arial" charset="0"/>
              </a:rPr>
              <a:t>RESP </a:t>
            </a:r>
            <a:r>
              <a:rPr lang="en-US" altLang="en-US" sz="3000" b="1" dirty="0">
                <a:latin typeface="Arial" charset="0"/>
                <a:cs typeface="Arial" charset="0"/>
              </a:rPr>
              <a:t>:  </a:t>
            </a:r>
            <a:r>
              <a:rPr lang="en-US" altLang="en-US" sz="3000" dirty="0">
                <a:cs typeface="Arial" charset="0"/>
              </a:rPr>
              <a:t>No SOB / Cough </a:t>
            </a:r>
          </a:p>
          <a:p>
            <a:pPr>
              <a:defRPr/>
            </a:pPr>
            <a:endParaRPr lang="en-US" altLang="en-US" sz="3000" dirty="0">
              <a:cs typeface="Arial" charset="0"/>
            </a:endParaRPr>
          </a:p>
          <a:p>
            <a:pPr>
              <a:defRPr/>
            </a:pPr>
            <a:r>
              <a:rPr lang="en-US" altLang="en-US" sz="3000" b="1" dirty="0">
                <a:cs typeface="Arial" charset="0"/>
              </a:rPr>
              <a:t>MSK   </a:t>
            </a:r>
            <a:r>
              <a:rPr lang="en-US" altLang="en-US" sz="3000" b="1" dirty="0">
                <a:latin typeface="Arial" charset="0"/>
                <a:cs typeface="Arial" charset="0"/>
              </a:rPr>
              <a:t>:  </a:t>
            </a:r>
            <a:r>
              <a:rPr lang="en-US" altLang="en-US" sz="3000" dirty="0">
                <a:latin typeface="Arial" charset="0"/>
                <a:cs typeface="Arial" charset="0"/>
              </a:rPr>
              <a:t>N</a:t>
            </a:r>
            <a:r>
              <a:rPr lang="en-US" altLang="en-US" sz="3000" dirty="0">
                <a:cs typeface="Arial" charset="0"/>
              </a:rPr>
              <a:t>ormal motor power </a:t>
            </a:r>
          </a:p>
          <a:p>
            <a:pPr>
              <a:defRPr/>
            </a:pP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339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058502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HISTORY</a:t>
            </a:r>
          </a:p>
        </p:txBody>
      </p:sp>
      <p:sp>
        <p:nvSpPr>
          <p:cNvPr id="28" name="Picture 7"/>
          <p:cNvSpPr>
            <a:spLocks noChangeAspect="1" noChangeArrowheads="1"/>
          </p:cNvSpPr>
          <p:nvPr/>
        </p:nvSpPr>
        <p:spPr bwMode="auto">
          <a:xfrm>
            <a:off x="2742838" y="1735298"/>
            <a:ext cx="67564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TextBox 29"/>
          <p:cNvSpPr txBox="1">
            <a:spLocks noChangeArrowheads="1"/>
          </p:cNvSpPr>
          <p:nvPr/>
        </p:nvSpPr>
        <p:spPr bwMode="auto">
          <a:xfrm>
            <a:off x="355238" y="1895309"/>
            <a:ext cx="2090738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Past  Medical &amp; Surgical</a:t>
            </a:r>
          </a:p>
          <a:p>
            <a:pPr algn="ctr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0" name="Content Placeholder 6"/>
          <p:cNvSpPr>
            <a:spLocks noGrp="1" noChangeArrowheads="1"/>
          </p:cNvSpPr>
          <p:nvPr>
            <p:ph idx="1"/>
          </p:nvPr>
        </p:nvSpPr>
        <p:spPr bwMode="auto">
          <a:xfrm>
            <a:off x="2603138" y="1895309"/>
            <a:ext cx="3354914" cy="15696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dirty="0">
                <a:cs typeface="Arial" panose="020B0604020202020204" pitchFamily="34" charset="0"/>
              </a:rPr>
              <a:t>Hernioplasty in 2008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386988" y="3983901"/>
            <a:ext cx="2090738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Drug  &amp; Personal</a:t>
            </a:r>
          </a:p>
          <a:p>
            <a:pPr algn="ctr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2" name="Content Placeholder 6"/>
          <p:cNvSpPr txBox="1">
            <a:spLocks noChangeArrowheads="1"/>
          </p:cNvSpPr>
          <p:nvPr/>
        </p:nvSpPr>
        <p:spPr bwMode="auto">
          <a:xfrm>
            <a:off x="2617426" y="4107011"/>
            <a:ext cx="3751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US" altLang="en-US" sz="2400" dirty="0">
                <a:latin typeface="+mn-lt"/>
              </a:rPr>
              <a:t>No addictions / Non smoker</a:t>
            </a:r>
            <a:endParaRPr lang="en-US" altLang="en-US" sz="2400" dirty="0">
              <a:latin typeface="+mn-lt"/>
              <a:cs typeface="Arial" charset="0"/>
            </a:endParaRPr>
          </a:p>
        </p:txBody>
      </p:sp>
      <p:sp>
        <p:nvSpPr>
          <p:cNvPr id="33" name="TextBox 33"/>
          <p:cNvSpPr txBox="1">
            <a:spLocks noChangeArrowheads="1"/>
          </p:cNvSpPr>
          <p:nvPr/>
        </p:nvSpPr>
        <p:spPr bwMode="auto">
          <a:xfrm>
            <a:off x="6649145" y="1970702"/>
            <a:ext cx="215900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Allergy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681955" y="3831591"/>
            <a:ext cx="2090738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Family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5" name="TextBox 33"/>
          <p:cNvSpPr txBox="1">
            <a:spLocks noChangeArrowheads="1"/>
          </p:cNvSpPr>
          <p:nvPr/>
        </p:nvSpPr>
        <p:spPr bwMode="auto">
          <a:xfrm>
            <a:off x="363176" y="5631831"/>
            <a:ext cx="209073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Social </a:t>
            </a:r>
          </a:p>
          <a:p>
            <a:pPr algn="ctr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6" name="Content Placeholder 6"/>
          <p:cNvSpPr txBox="1">
            <a:spLocks noChangeArrowheads="1"/>
          </p:cNvSpPr>
          <p:nvPr/>
        </p:nvSpPr>
        <p:spPr bwMode="auto">
          <a:xfrm>
            <a:off x="8826138" y="1987711"/>
            <a:ext cx="2875658" cy="93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en-US" sz="2400" dirty="0">
                <a:latin typeface="+mn-lt"/>
              </a:rPr>
              <a:t>No Drug Allergy </a:t>
            </a:r>
          </a:p>
        </p:txBody>
      </p:sp>
      <p:sp>
        <p:nvSpPr>
          <p:cNvPr id="37" name="Content Placeholder 6"/>
          <p:cNvSpPr txBox="1">
            <a:spLocks noChangeArrowheads="1"/>
          </p:cNvSpPr>
          <p:nvPr/>
        </p:nvSpPr>
        <p:spPr bwMode="auto">
          <a:xfrm>
            <a:off x="8826138" y="3831591"/>
            <a:ext cx="33658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en-US" sz="2400" dirty="0">
                <a:latin typeface="+mn-lt"/>
              </a:rPr>
              <a:t>Unremarkable</a:t>
            </a:r>
          </a:p>
        </p:txBody>
      </p:sp>
      <p:sp>
        <p:nvSpPr>
          <p:cNvPr id="38" name="Content Placeholder 6"/>
          <p:cNvSpPr txBox="1">
            <a:spLocks noChangeArrowheads="1"/>
          </p:cNvSpPr>
          <p:nvPr/>
        </p:nvSpPr>
        <p:spPr bwMode="auto">
          <a:xfrm>
            <a:off x="2617425" y="5631832"/>
            <a:ext cx="2714739" cy="72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en-US" sz="2400" dirty="0">
                <a:latin typeface="+mn-lt"/>
                <a:cs typeface="Arial" charset="0"/>
              </a:rPr>
              <a:t>Serving Officer at PAF</a:t>
            </a:r>
          </a:p>
        </p:txBody>
      </p:sp>
    </p:spTree>
    <p:extLst>
      <p:ext uri="{BB962C8B-B14F-4D97-AF65-F5344CB8AC3E}">
        <p14:creationId xmlns:p14="http://schemas.microsoft.com/office/powerpoint/2010/main" val="388739319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058502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GENERAL PHYSICAL EXAMINATION</a:t>
            </a:r>
          </a:p>
        </p:txBody>
      </p:sp>
      <p:sp>
        <p:nvSpPr>
          <p:cNvPr id="28" name="Picture 7"/>
          <p:cNvSpPr>
            <a:spLocks noChangeAspect="1" noChangeArrowheads="1"/>
          </p:cNvSpPr>
          <p:nvPr/>
        </p:nvSpPr>
        <p:spPr bwMode="auto">
          <a:xfrm>
            <a:off x="2742838" y="1735298"/>
            <a:ext cx="67564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6" name="Diagram 15"/>
          <p:cNvGraphicFramePr/>
          <p:nvPr/>
        </p:nvGraphicFramePr>
        <p:xfrm>
          <a:off x="3144540" y="2207146"/>
          <a:ext cx="5902918" cy="3774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oup 10"/>
          <p:cNvGrpSpPr>
            <a:grpSpLocks noChangeAspect="1"/>
          </p:cNvGrpSpPr>
          <p:nvPr/>
        </p:nvGrpSpPr>
        <p:grpSpPr bwMode="auto">
          <a:xfrm>
            <a:off x="4655475" y="2454262"/>
            <a:ext cx="208940" cy="213860"/>
            <a:chOff x="2198" y="519"/>
            <a:chExt cx="820" cy="819"/>
          </a:xfrm>
          <a:solidFill>
            <a:schemeClr val="bg1"/>
          </a:solidFill>
        </p:grpSpPr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2198" y="1134"/>
              <a:ext cx="820" cy="20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2198" y="519"/>
              <a:ext cx="820" cy="41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21" name="Diagram 20"/>
          <p:cNvGraphicFramePr/>
          <p:nvPr/>
        </p:nvGraphicFramePr>
        <p:xfrm>
          <a:off x="3144540" y="2207146"/>
          <a:ext cx="5902918" cy="3774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4219575" y="2025650"/>
            <a:ext cx="3752850" cy="3781425"/>
            <a:chOff x="4205336" y="1570032"/>
            <a:chExt cx="3781328" cy="3717937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4205336" y="1570032"/>
              <a:ext cx="1720516" cy="1684421"/>
              <a:chOff x="4205336" y="1570032"/>
              <a:chExt cx="1720516" cy="1684421"/>
            </a:xfrm>
          </p:grpSpPr>
          <p:sp>
            <p:nvSpPr>
              <p:cNvPr id="40" name="Snip Diagonal Corner Rectangle 39"/>
              <p:cNvSpPr/>
              <p:nvPr/>
            </p:nvSpPr>
            <p:spPr>
              <a:xfrm flipH="1">
                <a:off x="4205336" y="1570032"/>
                <a:ext cx="1721112" cy="1684155"/>
              </a:xfrm>
              <a:prstGeom prst="snip2Diag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1" name="Group 10"/>
              <p:cNvGrpSpPr>
                <a:grpSpLocks noChangeAspect="1"/>
              </p:cNvGrpSpPr>
              <p:nvPr/>
            </p:nvGrpSpPr>
            <p:grpSpPr bwMode="auto">
              <a:xfrm>
                <a:off x="4644544" y="1991448"/>
                <a:ext cx="210526" cy="210269"/>
                <a:chOff x="2198" y="519"/>
                <a:chExt cx="820" cy="819"/>
              </a:xfrm>
              <a:solidFill>
                <a:schemeClr val="bg1"/>
              </a:solidFill>
            </p:grpSpPr>
            <p:sp>
              <p:nvSpPr>
                <p:cNvPr id="42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8" y="1134"/>
                  <a:ext cx="820" cy="204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13"/>
                <p:cNvSpPr>
                  <a:spLocks noChangeArrowheads="1"/>
                </p:cNvSpPr>
                <p:nvPr/>
              </p:nvSpPr>
              <p:spPr bwMode="auto">
                <a:xfrm>
                  <a:off x="2198" y="519"/>
                  <a:ext cx="820" cy="41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sp>
          <p:nvSpPr>
            <p:cNvPr id="24" name="Snip Diagonal Corner Rectangle 23"/>
            <p:cNvSpPr/>
            <p:nvPr/>
          </p:nvSpPr>
          <p:spPr>
            <a:xfrm>
              <a:off x="6265552" y="1591884"/>
              <a:ext cx="1721112" cy="1684154"/>
            </a:xfrm>
            <a:prstGeom prst="snip2Diag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Snip Diagonal Corner Rectangle 24"/>
            <p:cNvSpPr/>
            <p:nvPr/>
          </p:nvSpPr>
          <p:spPr>
            <a:xfrm flipH="1" flipV="1">
              <a:off x="4205336" y="3603816"/>
              <a:ext cx="1721112" cy="1684153"/>
            </a:xfrm>
            <a:prstGeom prst="snip2Diag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6" name="Group 17"/>
            <p:cNvGrpSpPr>
              <a:grpSpLocks/>
            </p:cNvGrpSpPr>
            <p:nvPr/>
          </p:nvGrpSpPr>
          <p:grpSpPr bwMode="auto">
            <a:xfrm>
              <a:off x="6266148" y="3603547"/>
              <a:ext cx="1720516" cy="1684421"/>
              <a:chOff x="6266148" y="3603547"/>
              <a:chExt cx="1720516" cy="1684421"/>
            </a:xfrm>
          </p:grpSpPr>
          <p:sp>
            <p:nvSpPr>
              <p:cNvPr id="27" name="Snip Diagonal Corner Rectangle 26"/>
              <p:cNvSpPr/>
              <p:nvPr/>
            </p:nvSpPr>
            <p:spPr>
              <a:xfrm flipV="1">
                <a:off x="6265552" y="3603815"/>
                <a:ext cx="1721112" cy="1684154"/>
              </a:xfrm>
              <a:prstGeom prst="snip2Diag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Freeform 37"/>
              <p:cNvSpPr>
                <a:spLocks noEditPoints="1"/>
              </p:cNvSpPr>
              <p:nvPr/>
            </p:nvSpPr>
            <p:spPr bwMode="auto">
              <a:xfrm>
                <a:off x="6758518" y="4108938"/>
                <a:ext cx="735774" cy="637428"/>
              </a:xfrm>
              <a:custGeom>
                <a:avLst/>
                <a:gdLst>
                  <a:gd name="T0" fmla="*/ 2147483647 w 2870"/>
                  <a:gd name="T1" fmla="*/ 2147483647 h 2868"/>
                  <a:gd name="T2" fmla="*/ 2147483647 w 2870"/>
                  <a:gd name="T3" fmla="*/ 2147483647 h 2868"/>
                  <a:gd name="T4" fmla="*/ 2147483647 w 2870"/>
                  <a:gd name="T5" fmla="*/ 2147483647 h 2868"/>
                  <a:gd name="T6" fmla="*/ 2147483647 w 2870"/>
                  <a:gd name="T7" fmla="*/ 0 h 2868"/>
                  <a:gd name="T8" fmla="*/ 2147483647 w 2870"/>
                  <a:gd name="T9" fmla="*/ 2147483647 h 2868"/>
                  <a:gd name="T10" fmla="*/ 2147483647 w 2870"/>
                  <a:gd name="T11" fmla="*/ 2147483647 h 2868"/>
                  <a:gd name="T12" fmla="*/ 2147483647 w 2870"/>
                  <a:gd name="T13" fmla="*/ 2147483647 h 2868"/>
                  <a:gd name="T14" fmla="*/ 2147483647 w 2870"/>
                  <a:gd name="T15" fmla="*/ 2147483647 h 2868"/>
                  <a:gd name="T16" fmla="*/ 2147483647 w 2870"/>
                  <a:gd name="T17" fmla="*/ 2147483647 h 2868"/>
                  <a:gd name="T18" fmla="*/ 2147483647 w 2870"/>
                  <a:gd name="T19" fmla="*/ 2147483647 h 2868"/>
                  <a:gd name="T20" fmla="*/ 2147483647 w 2870"/>
                  <a:gd name="T21" fmla="*/ 2147483647 h 2868"/>
                  <a:gd name="T22" fmla="*/ 2147483647 w 2870"/>
                  <a:gd name="T23" fmla="*/ 2147483647 h 2868"/>
                  <a:gd name="T24" fmla="*/ 2147483647 w 2870"/>
                  <a:gd name="T25" fmla="*/ 2147483647 h 2868"/>
                  <a:gd name="T26" fmla="*/ 2147483647 w 2870"/>
                  <a:gd name="T27" fmla="*/ 2147483647 h 2868"/>
                  <a:gd name="T28" fmla="*/ 2147483647 w 2870"/>
                  <a:gd name="T29" fmla="*/ 2147483647 h 2868"/>
                  <a:gd name="T30" fmla="*/ 2147483647 w 2870"/>
                  <a:gd name="T31" fmla="*/ 2147483647 h 2868"/>
                  <a:gd name="T32" fmla="*/ 2147483647 w 2870"/>
                  <a:gd name="T33" fmla="*/ 2147483647 h 2868"/>
                  <a:gd name="T34" fmla="*/ 2147483647 w 2870"/>
                  <a:gd name="T35" fmla="*/ 2147483647 h 2868"/>
                  <a:gd name="T36" fmla="*/ 2147483647 w 2870"/>
                  <a:gd name="T37" fmla="*/ 2147483647 h 2868"/>
                  <a:gd name="T38" fmla="*/ 2147483647 w 2870"/>
                  <a:gd name="T39" fmla="*/ 2147483647 h 2868"/>
                  <a:gd name="T40" fmla="*/ 2147483647 w 2870"/>
                  <a:gd name="T41" fmla="*/ 2147483647 h 2868"/>
                  <a:gd name="T42" fmla="*/ 2147483647 w 2870"/>
                  <a:gd name="T43" fmla="*/ 2147483647 h 2868"/>
                  <a:gd name="T44" fmla="*/ 2147483647 w 2870"/>
                  <a:gd name="T45" fmla="*/ 2147483647 h 2868"/>
                  <a:gd name="T46" fmla="*/ 2147483647 w 2870"/>
                  <a:gd name="T47" fmla="*/ 2147483647 h 2868"/>
                  <a:gd name="T48" fmla="*/ 2147483647 w 2870"/>
                  <a:gd name="T49" fmla="*/ 2147483647 h 2868"/>
                  <a:gd name="T50" fmla="*/ 2147483647 w 2870"/>
                  <a:gd name="T51" fmla="*/ 2147483647 h 2868"/>
                  <a:gd name="T52" fmla="*/ 2147483647 w 2870"/>
                  <a:gd name="T53" fmla="*/ 2147483647 h 2868"/>
                  <a:gd name="T54" fmla="*/ 2147483647 w 2870"/>
                  <a:gd name="T55" fmla="*/ 2147483647 h 2868"/>
                  <a:gd name="T56" fmla="*/ 2147483647 w 2870"/>
                  <a:gd name="T57" fmla="*/ 2147483647 h 2868"/>
                  <a:gd name="T58" fmla="*/ 2147483647 w 2870"/>
                  <a:gd name="T59" fmla="*/ 2147483647 h 2868"/>
                  <a:gd name="T60" fmla="*/ 0 w 2870"/>
                  <a:gd name="T61" fmla="*/ 2147483647 h 2868"/>
                  <a:gd name="T62" fmla="*/ 2147483647 w 2870"/>
                  <a:gd name="T63" fmla="*/ 2147483647 h 2868"/>
                  <a:gd name="T64" fmla="*/ 2147483647 w 2870"/>
                  <a:gd name="T65" fmla="*/ 2147483647 h 2868"/>
                  <a:gd name="T66" fmla="*/ 2147483647 w 2870"/>
                  <a:gd name="T67" fmla="*/ 2147483647 h 2868"/>
                  <a:gd name="T68" fmla="*/ 2147483647 w 2870"/>
                  <a:gd name="T69" fmla="*/ 2147483647 h 2868"/>
                  <a:gd name="T70" fmla="*/ 2147483647 w 2870"/>
                  <a:gd name="T71" fmla="*/ 2147483647 h 2868"/>
                  <a:gd name="T72" fmla="*/ 2147483647 w 2870"/>
                  <a:gd name="T73" fmla="*/ 2147483647 h 2868"/>
                  <a:gd name="T74" fmla="*/ 2147483647 w 2870"/>
                  <a:gd name="T75" fmla="*/ 2147483647 h 2868"/>
                  <a:gd name="T76" fmla="*/ 2147483647 w 2870"/>
                  <a:gd name="T77" fmla="*/ 2147483647 h 2868"/>
                  <a:gd name="T78" fmla="*/ 2147483647 w 2870"/>
                  <a:gd name="T79" fmla="*/ 0 h 28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70" h="2868">
                    <a:moveTo>
                      <a:pt x="2086" y="710"/>
                    </a:moveTo>
                    <a:lnTo>
                      <a:pt x="1217" y="1579"/>
                    </a:lnTo>
                    <a:lnTo>
                      <a:pt x="782" y="1144"/>
                    </a:lnTo>
                    <a:lnTo>
                      <a:pt x="493" y="1435"/>
                    </a:lnTo>
                    <a:lnTo>
                      <a:pt x="1217" y="2159"/>
                    </a:lnTo>
                    <a:lnTo>
                      <a:pt x="2377" y="1001"/>
                    </a:lnTo>
                    <a:lnTo>
                      <a:pt x="2086" y="710"/>
                    </a:lnTo>
                    <a:close/>
                    <a:moveTo>
                      <a:pt x="1434" y="0"/>
                    </a:moveTo>
                    <a:lnTo>
                      <a:pt x="1566" y="6"/>
                    </a:lnTo>
                    <a:lnTo>
                      <a:pt x="1693" y="24"/>
                    </a:lnTo>
                    <a:lnTo>
                      <a:pt x="1817" y="52"/>
                    </a:lnTo>
                    <a:lnTo>
                      <a:pt x="1935" y="90"/>
                    </a:lnTo>
                    <a:lnTo>
                      <a:pt x="2050" y="138"/>
                    </a:lnTo>
                    <a:lnTo>
                      <a:pt x="2158" y="195"/>
                    </a:lnTo>
                    <a:lnTo>
                      <a:pt x="2262" y="263"/>
                    </a:lnTo>
                    <a:lnTo>
                      <a:pt x="2359" y="337"/>
                    </a:lnTo>
                    <a:lnTo>
                      <a:pt x="2449" y="421"/>
                    </a:lnTo>
                    <a:lnTo>
                      <a:pt x="2533" y="510"/>
                    </a:lnTo>
                    <a:lnTo>
                      <a:pt x="2607" y="608"/>
                    </a:lnTo>
                    <a:lnTo>
                      <a:pt x="2675" y="712"/>
                    </a:lnTo>
                    <a:lnTo>
                      <a:pt x="2732" y="819"/>
                    </a:lnTo>
                    <a:lnTo>
                      <a:pt x="2780" y="935"/>
                    </a:lnTo>
                    <a:lnTo>
                      <a:pt x="2818" y="1052"/>
                    </a:lnTo>
                    <a:lnTo>
                      <a:pt x="2846" y="1176"/>
                    </a:lnTo>
                    <a:lnTo>
                      <a:pt x="2864" y="1304"/>
                    </a:lnTo>
                    <a:lnTo>
                      <a:pt x="2870" y="1435"/>
                    </a:lnTo>
                    <a:lnTo>
                      <a:pt x="2864" y="1565"/>
                    </a:lnTo>
                    <a:lnTo>
                      <a:pt x="2846" y="1692"/>
                    </a:lnTo>
                    <a:lnTo>
                      <a:pt x="2818" y="1816"/>
                    </a:lnTo>
                    <a:lnTo>
                      <a:pt x="2780" y="1936"/>
                    </a:lnTo>
                    <a:lnTo>
                      <a:pt x="2732" y="2049"/>
                    </a:lnTo>
                    <a:lnTo>
                      <a:pt x="2675" y="2159"/>
                    </a:lnTo>
                    <a:lnTo>
                      <a:pt x="2607" y="2260"/>
                    </a:lnTo>
                    <a:lnTo>
                      <a:pt x="2533" y="2358"/>
                    </a:lnTo>
                    <a:lnTo>
                      <a:pt x="2449" y="2448"/>
                    </a:lnTo>
                    <a:lnTo>
                      <a:pt x="2359" y="2532"/>
                    </a:lnTo>
                    <a:lnTo>
                      <a:pt x="2262" y="2605"/>
                    </a:lnTo>
                    <a:lnTo>
                      <a:pt x="2158" y="2673"/>
                    </a:lnTo>
                    <a:lnTo>
                      <a:pt x="2050" y="2731"/>
                    </a:lnTo>
                    <a:lnTo>
                      <a:pt x="1935" y="2779"/>
                    </a:lnTo>
                    <a:lnTo>
                      <a:pt x="1817" y="2817"/>
                    </a:lnTo>
                    <a:lnTo>
                      <a:pt x="1693" y="2844"/>
                    </a:lnTo>
                    <a:lnTo>
                      <a:pt x="1566" y="2862"/>
                    </a:lnTo>
                    <a:lnTo>
                      <a:pt x="1434" y="2868"/>
                    </a:lnTo>
                    <a:lnTo>
                      <a:pt x="1304" y="2862"/>
                    </a:lnTo>
                    <a:lnTo>
                      <a:pt x="1177" y="2844"/>
                    </a:lnTo>
                    <a:lnTo>
                      <a:pt x="1053" y="2817"/>
                    </a:lnTo>
                    <a:lnTo>
                      <a:pt x="933" y="2779"/>
                    </a:lnTo>
                    <a:lnTo>
                      <a:pt x="820" y="2731"/>
                    </a:lnTo>
                    <a:lnTo>
                      <a:pt x="710" y="2673"/>
                    </a:lnTo>
                    <a:lnTo>
                      <a:pt x="606" y="2605"/>
                    </a:lnTo>
                    <a:lnTo>
                      <a:pt x="510" y="2532"/>
                    </a:lnTo>
                    <a:lnTo>
                      <a:pt x="421" y="2448"/>
                    </a:lnTo>
                    <a:lnTo>
                      <a:pt x="337" y="2358"/>
                    </a:lnTo>
                    <a:lnTo>
                      <a:pt x="263" y="2260"/>
                    </a:lnTo>
                    <a:lnTo>
                      <a:pt x="195" y="2159"/>
                    </a:lnTo>
                    <a:lnTo>
                      <a:pt x="138" y="2049"/>
                    </a:lnTo>
                    <a:lnTo>
                      <a:pt x="90" y="1936"/>
                    </a:lnTo>
                    <a:lnTo>
                      <a:pt x="52" y="1816"/>
                    </a:lnTo>
                    <a:lnTo>
                      <a:pt x="24" y="1692"/>
                    </a:lnTo>
                    <a:lnTo>
                      <a:pt x="6" y="1565"/>
                    </a:lnTo>
                    <a:lnTo>
                      <a:pt x="0" y="1435"/>
                    </a:lnTo>
                    <a:lnTo>
                      <a:pt x="6" y="1304"/>
                    </a:lnTo>
                    <a:lnTo>
                      <a:pt x="24" y="1176"/>
                    </a:lnTo>
                    <a:lnTo>
                      <a:pt x="52" y="1052"/>
                    </a:lnTo>
                    <a:lnTo>
                      <a:pt x="90" y="935"/>
                    </a:lnTo>
                    <a:lnTo>
                      <a:pt x="138" y="819"/>
                    </a:lnTo>
                    <a:lnTo>
                      <a:pt x="195" y="712"/>
                    </a:lnTo>
                    <a:lnTo>
                      <a:pt x="263" y="608"/>
                    </a:lnTo>
                    <a:lnTo>
                      <a:pt x="337" y="510"/>
                    </a:lnTo>
                    <a:lnTo>
                      <a:pt x="421" y="421"/>
                    </a:lnTo>
                    <a:lnTo>
                      <a:pt x="510" y="337"/>
                    </a:lnTo>
                    <a:lnTo>
                      <a:pt x="606" y="263"/>
                    </a:lnTo>
                    <a:lnTo>
                      <a:pt x="710" y="195"/>
                    </a:lnTo>
                    <a:lnTo>
                      <a:pt x="820" y="138"/>
                    </a:lnTo>
                    <a:lnTo>
                      <a:pt x="933" y="90"/>
                    </a:lnTo>
                    <a:lnTo>
                      <a:pt x="1053" y="52"/>
                    </a:lnTo>
                    <a:lnTo>
                      <a:pt x="1177" y="24"/>
                    </a:lnTo>
                    <a:lnTo>
                      <a:pt x="1304" y="6"/>
                    </a:lnTo>
                    <a:lnTo>
                      <a:pt x="143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Pentagon 43"/>
          <p:cNvSpPr/>
          <p:nvPr/>
        </p:nvSpPr>
        <p:spPr>
          <a:xfrm flipH="1">
            <a:off x="1608167" y="2080167"/>
            <a:ext cx="2286657" cy="403463"/>
          </a:xfrm>
          <a:prstGeom prst="homePlate">
            <a:avLst>
              <a:gd name="adj" fmla="val 3279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 flipH="1">
            <a:off x="1347788" y="2079625"/>
            <a:ext cx="257175" cy="40322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6" name="Chevron 45"/>
          <p:cNvSpPr/>
          <p:nvPr/>
        </p:nvSpPr>
        <p:spPr>
          <a:xfrm flipH="1">
            <a:off x="1133475" y="2079625"/>
            <a:ext cx="257175" cy="40322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47" name="Group 28"/>
          <p:cNvGrpSpPr>
            <a:grpSpLocks/>
          </p:cNvGrpSpPr>
          <p:nvPr/>
        </p:nvGrpSpPr>
        <p:grpSpPr bwMode="auto">
          <a:xfrm>
            <a:off x="1090613" y="4116389"/>
            <a:ext cx="2803525" cy="1651179"/>
            <a:chOff x="1037808" y="3603546"/>
            <a:chExt cx="2827232" cy="1622111"/>
          </a:xfrm>
        </p:grpSpPr>
        <p:grpSp>
          <p:nvGrpSpPr>
            <p:cNvPr id="48" name="Group 29"/>
            <p:cNvGrpSpPr/>
            <p:nvPr/>
          </p:nvGrpSpPr>
          <p:grpSpPr>
            <a:xfrm>
              <a:off x="1037808" y="3603546"/>
              <a:ext cx="2827232" cy="396663"/>
              <a:chOff x="854185" y="4572537"/>
              <a:chExt cx="2827232" cy="396663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0" name="Pentagon 49"/>
              <p:cNvSpPr/>
              <p:nvPr/>
            </p:nvSpPr>
            <p:spPr>
              <a:xfrm flipH="1">
                <a:off x="1376564" y="4572537"/>
                <a:ext cx="2304853" cy="396663"/>
              </a:xfrm>
              <a:prstGeom prst="homePlate">
                <a:avLst>
                  <a:gd name="adj" fmla="val 32797"/>
                </a:avLst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Chevron 50"/>
              <p:cNvSpPr/>
              <p:nvPr/>
            </p:nvSpPr>
            <p:spPr>
              <a:xfrm flipH="1">
                <a:off x="1114603" y="4572537"/>
                <a:ext cx="258875" cy="396663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Chevron 51"/>
              <p:cNvSpPr/>
              <p:nvPr/>
            </p:nvSpPr>
            <p:spPr>
              <a:xfrm flipH="1">
                <a:off x="854185" y="4572537"/>
                <a:ext cx="258875" cy="396663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1219582" y="4046459"/>
              <a:ext cx="2645458" cy="1179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pitchFamily="34" charset="0"/>
                </a:rPr>
                <a:t>Pulse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CA" sz="2400" b="1" dirty="0">
                  <a:solidFill>
                    <a:prstClr val="black"/>
                  </a:solidFill>
                  <a:cs typeface="Arial" panose="020B0604020202020204" pitchFamily="34" charset="0"/>
                </a:rPr>
                <a:t>78</a:t>
              </a:r>
              <a:r>
                <a:rPr lang="en-CA" sz="24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 beats/ min</a:t>
              </a:r>
            </a:p>
          </p:txBody>
        </p:sp>
      </p:grpSp>
      <p:grpSp>
        <p:nvGrpSpPr>
          <p:cNvPr id="53" name="Group 44"/>
          <p:cNvGrpSpPr>
            <a:grpSpLocks/>
          </p:cNvGrpSpPr>
          <p:nvPr/>
        </p:nvGrpSpPr>
        <p:grpSpPr bwMode="auto">
          <a:xfrm>
            <a:off x="8378825" y="2084388"/>
            <a:ext cx="2805113" cy="1560472"/>
            <a:chOff x="8326960" y="1570031"/>
            <a:chExt cx="2827232" cy="1535612"/>
          </a:xfrm>
        </p:grpSpPr>
        <p:grpSp>
          <p:nvGrpSpPr>
            <p:cNvPr id="54" name="Group 46"/>
            <p:cNvGrpSpPr/>
            <p:nvPr/>
          </p:nvGrpSpPr>
          <p:grpSpPr>
            <a:xfrm flipH="1">
              <a:off x="8326960" y="1570031"/>
              <a:ext cx="2827232" cy="396663"/>
              <a:chOff x="854185" y="4572537"/>
              <a:chExt cx="2827232" cy="39666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Pentagon 55"/>
              <p:cNvSpPr/>
              <p:nvPr/>
            </p:nvSpPr>
            <p:spPr>
              <a:xfrm flipH="1">
                <a:off x="1376564" y="4572537"/>
                <a:ext cx="2304853" cy="396663"/>
              </a:xfrm>
              <a:prstGeom prst="homePlate">
                <a:avLst>
                  <a:gd name="adj" fmla="val 32797"/>
                </a:avLst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Chevron 56"/>
              <p:cNvSpPr/>
              <p:nvPr/>
            </p:nvSpPr>
            <p:spPr>
              <a:xfrm flipH="1">
                <a:off x="1114603" y="4572537"/>
                <a:ext cx="258875" cy="396663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Chevron 57"/>
              <p:cNvSpPr/>
              <p:nvPr/>
            </p:nvSpPr>
            <p:spPr>
              <a:xfrm flipH="1">
                <a:off x="854185" y="4572537"/>
                <a:ext cx="258875" cy="396663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Rectangle 50"/>
            <p:cNvSpPr>
              <a:spLocks noChangeArrowheads="1"/>
            </p:cNvSpPr>
            <p:nvPr/>
          </p:nvSpPr>
          <p:spPr bwMode="auto">
            <a:xfrm>
              <a:off x="8326960" y="1991827"/>
              <a:ext cx="2612830" cy="111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rgbClr val="262626"/>
                  </a:solidFill>
                  <a:latin typeface="+mn-lt"/>
                  <a:cs typeface="Arial" charset="0"/>
                </a:rPr>
                <a:t>Temperature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CA" sz="2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Afebrile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8379064" y="4113976"/>
            <a:ext cx="2804912" cy="403463"/>
            <a:chOff x="854185" y="4572537"/>
            <a:chExt cx="2827232" cy="396663"/>
          </a:xfrm>
          <a:solidFill>
            <a:schemeClr val="accent3"/>
          </a:solidFill>
        </p:grpSpPr>
        <p:sp>
          <p:nvSpPr>
            <p:cNvPr id="60" name="Pentagon 59"/>
            <p:cNvSpPr/>
            <p:nvPr/>
          </p:nvSpPr>
          <p:spPr>
            <a:xfrm flipH="1">
              <a:off x="1376564" y="4572537"/>
              <a:ext cx="2304853" cy="396663"/>
            </a:xfrm>
            <a:prstGeom prst="homePlate">
              <a:avLst>
                <a:gd name="adj" fmla="val 32797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Chevron 60"/>
            <p:cNvSpPr/>
            <p:nvPr/>
          </p:nvSpPr>
          <p:spPr>
            <a:xfrm flipH="1">
              <a:off x="1114603" y="4572537"/>
              <a:ext cx="258875" cy="39666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Chevron 61"/>
            <p:cNvSpPr/>
            <p:nvPr/>
          </p:nvSpPr>
          <p:spPr>
            <a:xfrm flipH="1">
              <a:off x="854185" y="4572537"/>
              <a:ext cx="258875" cy="39666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2263775"/>
            <a:ext cx="13827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340225"/>
            <a:ext cx="18415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7"/>
          <p:cNvPicPr>
            <a:picLocks noChangeAspect="1" noChangeArrowheads="1"/>
          </p:cNvPicPr>
          <p:nvPr/>
        </p:nvPicPr>
        <p:blipFill>
          <a:blip r:embed="rId1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301875"/>
            <a:ext cx="1204913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1148467" y="2514600"/>
            <a:ext cx="2740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rPr>
              <a:t>Blood Pressure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rPr>
              <a:t>110/ </a:t>
            </a:r>
            <a:r>
              <a:rPr 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7</a:t>
            </a:r>
            <a:r>
              <a:rPr 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rPr>
              <a:t>0 mmHg</a:t>
            </a: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8378825" y="4608513"/>
            <a:ext cx="2966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en-US" sz="2400" dirty="0">
                <a:latin typeface="+mn-lt"/>
                <a:cs typeface="Arial" charset="0"/>
              </a:rPr>
              <a:t>RR </a:t>
            </a:r>
            <a:r>
              <a:rPr lang="en-US" altLang="en-US" sz="2400" b="1" dirty="0">
                <a:cs typeface="Arial" charset="0"/>
              </a:rPr>
              <a:t>20 </a:t>
            </a:r>
            <a:r>
              <a:rPr lang="en-US" altLang="en-US" sz="2400" b="1" dirty="0">
                <a:latin typeface="+mn-lt"/>
                <a:cs typeface="Arial" charset="0"/>
              </a:rPr>
              <a:t>/ min</a:t>
            </a:r>
            <a:r>
              <a:rPr lang="en-US" altLang="en-US" sz="2400" dirty="0">
                <a:latin typeface="+mn-lt"/>
                <a:cs typeface="Arial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en-US" sz="2400" dirty="0">
                <a:latin typeface="+mn-lt"/>
                <a:cs typeface="Arial" charset="0"/>
              </a:rPr>
              <a:t>SpO2  </a:t>
            </a:r>
            <a:r>
              <a:rPr lang="en-US" altLang="en-US" sz="2400" b="1" dirty="0">
                <a:latin typeface="+mn-lt"/>
                <a:cs typeface="Arial" charset="0"/>
              </a:rPr>
              <a:t>95% at R.A </a:t>
            </a:r>
          </a:p>
        </p:txBody>
      </p:sp>
    </p:spTree>
    <p:extLst>
      <p:ext uri="{BB962C8B-B14F-4D97-AF65-F5344CB8AC3E}">
        <p14:creationId xmlns:p14="http://schemas.microsoft.com/office/powerpoint/2010/main" val="1819586419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100138" y="5810250"/>
            <a:ext cx="2955925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rgbClr val="2C3F5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GENERAL PHYSICAL EXAMINATION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1F212-09BF-FD31-A765-6F974804E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32" y="1896778"/>
            <a:ext cx="10527535" cy="482913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Tenderness &amp; Rebound tenderness was positive in RIF</a:t>
            </a:r>
            <a:endParaRPr lang="en-GB" sz="2400" b="1" dirty="0"/>
          </a:p>
          <a:p>
            <a:pPr>
              <a:lnSpc>
                <a:spcPct val="200000"/>
              </a:lnSpc>
            </a:pPr>
            <a:r>
              <a:rPr lang="en-GB" sz="2400" dirty="0"/>
              <a:t>Alert, oriented and cooperative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No jaundice, cyanosis, clubbing</a:t>
            </a:r>
            <a:endParaRPr lang="en-GB" sz="2400" b="1" u="sng" dirty="0"/>
          </a:p>
          <a:p>
            <a:pPr>
              <a:lnSpc>
                <a:spcPct val="200000"/>
              </a:lnSpc>
            </a:pPr>
            <a:r>
              <a:rPr lang="en-GB" sz="2400" dirty="0"/>
              <a:t>Vitals - stable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No glossitis,  or tongue atrophy</a:t>
            </a:r>
          </a:p>
        </p:txBody>
      </p:sp>
      <p:sp>
        <p:nvSpPr>
          <p:cNvPr id="2" name="AutoShape 2" descr="blob:https://web.whatsapp.com/54691cd7-22f8-4333-8b69-771f456990b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blob:https://web.whatsapp.com/ea32e141-f0c6-4287-89e0-9f1d86adf5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24" y="2711677"/>
            <a:ext cx="3997016" cy="39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2221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/>
          <p:cNvSpPr txBox="1"/>
          <p:nvPr/>
        </p:nvSpPr>
        <p:spPr>
          <a:xfrm>
            <a:off x="1093934" y="3865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466" y="1025381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SYSTEMIC EXAMINATION</a:t>
            </a: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7699" y="1917519"/>
            <a:ext cx="10896600" cy="463779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endParaRPr lang="en-US" altLang="en-US" sz="2400" b="1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2400" b="1" dirty="0">
                <a:cs typeface="Arial" charset="0"/>
              </a:rPr>
              <a:t>GIT    </a:t>
            </a:r>
            <a:r>
              <a:rPr lang="en-US" altLang="en-US" sz="2400" dirty="0">
                <a:cs typeface="Arial" charset="0"/>
              </a:rPr>
              <a:t>: Rigid, tender in RIF, </a:t>
            </a:r>
            <a:r>
              <a:rPr lang="en-US" sz="2400" dirty="0"/>
              <a:t>bowel sounds were audible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2400" b="1" dirty="0">
                <a:cs typeface="Arial" charset="0"/>
              </a:rPr>
              <a:t>CNS   </a:t>
            </a:r>
            <a:r>
              <a:rPr lang="en-US" altLang="en-US" sz="2400" dirty="0">
                <a:cs typeface="Arial" charset="0"/>
              </a:rPr>
              <a:t>: GCS 15/15, Normal </a:t>
            </a:r>
            <a:r>
              <a:rPr lang="en-US" altLang="en-US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400" dirty="0">
                <a:cs typeface="Arial" charset="0"/>
              </a:rPr>
              <a:t>reflexes, Normal muscle tone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2400" b="1" dirty="0">
                <a:cs typeface="Arial" charset="0"/>
              </a:rPr>
              <a:t>CVS   </a:t>
            </a:r>
            <a:r>
              <a:rPr lang="en-US" altLang="en-US" sz="2400" dirty="0">
                <a:cs typeface="Arial" charset="0"/>
              </a:rPr>
              <a:t>:</a:t>
            </a:r>
            <a:r>
              <a:rPr lang="en-US" altLang="en-US" sz="2400" b="1" dirty="0">
                <a:cs typeface="Arial" charset="0"/>
              </a:rPr>
              <a:t>  </a:t>
            </a:r>
            <a:r>
              <a:rPr lang="en-US" altLang="en-US" sz="2400" dirty="0">
                <a:cs typeface="Arial" charset="0"/>
              </a:rPr>
              <a:t>S1 + S2 + 0</a:t>
            </a:r>
            <a:endParaRPr lang="en-US" altLang="en-US" sz="2400" b="1" dirty="0"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2400" b="1" dirty="0">
                <a:cs typeface="Arial" charset="0"/>
              </a:rPr>
              <a:t>RESP </a:t>
            </a:r>
            <a:r>
              <a:rPr lang="en-US" altLang="en-US" sz="2400" dirty="0">
                <a:cs typeface="Arial" charset="0"/>
              </a:rPr>
              <a:t>:</a:t>
            </a:r>
            <a:r>
              <a:rPr lang="en-US" altLang="en-US" sz="2400" b="1" dirty="0">
                <a:cs typeface="Arial" charset="0"/>
              </a:rPr>
              <a:t> </a:t>
            </a:r>
            <a:r>
              <a:rPr lang="en-US" altLang="en-US" sz="2400" dirty="0">
                <a:cs typeface="Arial" charset="0"/>
              </a:rPr>
              <a:t>Normal Vesicular Breathing</a:t>
            </a:r>
            <a:endParaRPr lang="en-US" altLang="en-US" sz="2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91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HISTORY OF PRESENTING ILLNESS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703766" y="2216858"/>
            <a:ext cx="588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dirty="0">
                <a:latin typeface="+mn-lt"/>
                <a:cs typeface="Arial" charset="0"/>
              </a:rPr>
              <a:t>Consultation in Surgical OPD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5383750" y="4150372"/>
            <a:ext cx="4232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dirty="0">
                <a:latin typeface="+mn-lt"/>
                <a:cs typeface="Arial" charset="0"/>
              </a:rPr>
              <a:t>Biochemical Investigations</a:t>
            </a:r>
          </a:p>
        </p:txBody>
      </p:sp>
      <p:pic>
        <p:nvPicPr>
          <p:cNvPr id="11" name="Picture 10" descr="C:\Program Files (x86)\Microsoft Office\MEDIA\CAGCAT10\j0240719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19" y="1800606"/>
            <a:ext cx="133508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1449109">
            <a:off x="4957613" y="3165604"/>
            <a:ext cx="2548918" cy="484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9278332">
            <a:off x="2053701" y="3214390"/>
            <a:ext cx="2559754" cy="484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944625" y="4161088"/>
            <a:ext cx="4232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dirty="0">
                <a:latin typeface="+mn-lt"/>
                <a:cs typeface="Arial" charset="0"/>
              </a:rPr>
              <a:t>Radiological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393955695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1096889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charset="0"/>
                <a:cs typeface="Arial" panose="020B0604020202020204" pitchFamily="34" charset="0"/>
              </a:rPr>
              <a:t>ULTRASOUND ABDOMEN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2"/>
          <p:cNvSpPr txBox="1"/>
          <p:nvPr/>
        </p:nvSpPr>
        <p:spPr>
          <a:xfrm>
            <a:off x="1148467" y="-13570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35" y="1805216"/>
            <a:ext cx="9430439" cy="50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09960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BIOCHEMICAL INVESTIGATIONS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5" name="Content Placeholder 1"/>
          <p:cNvSpPr>
            <a:spLocks noGrp="1" noChangeArrowheads="1"/>
          </p:cNvSpPr>
          <p:nvPr>
            <p:ph idx="1"/>
          </p:nvPr>
        </p:nvSpPr>
        <p:spPr bwMode="auto">
          <a:xfrm>
            <a:off x="-6143" y="1676439"/>
            <a:ext cx="8971957" cy="518156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b="1" dirty="0"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cs typeface="Arial" panose="020B0604020202020204" pitchFamily="34" charset="0"/>
              </a:rPr>
              <a:t>CBC: </a:t>
            </a:r>
            <a:r>
              <a:rPr lang="en-US" altLang="en-US" dirty="0">
                <a:cs typeface="Arial" panose="020B0604020202020204" pitchFamily="34" charset="0"/>
              </a:rPr>
              <a:t>(</a:t>
            </a:r>
            <a:r>
              <a:rPr lang="en-US" altLang="en-US" sz="2400" dirty="0">
                <a:cs typeface="Arial" panose="020B0604020202020204" pitchFamily="34" charset="0"/>
              </a:rPr>
              <a:t>Hb 14.8 g/dl)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cs typeface="Arial" panose="020B0604020202020204" pitchFamily="34" charset="0"/>
              </a:rPr>
              <a:t>TLC:12 </a:t>
            </a:r>
            <a:endParaRPr lang="en-US" altLang="en-US" sz="2400" b="1" dirty="0"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Arial" panose="020B0604020202020204" pitchFamily="34" charset="0"/>
              </a:rPr>
              <a:t>HBsAg and Anti HCV: Negative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7838"/>
          <a:stretch/>
        </p:blipFill>
        <p:spPr>
          <a:xfrm rot="5400000">
            <a:off x="1218769" y="3716591"/>
            <a:ext cx="2721669" cy="348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52" y="1812916"/>
            <a:ext cx="6723999" cy="49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901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0AB2A-78FF-4259-B9BE-CFFABE560F0A}"/>
              </a:ext>
            </a:extLst>
          </p:cNvPr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charset="0"/>
              </a:rPr>
              <a:t> CECT ABDOMEN &amp; PELVIS 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5FC2531-C69F-BD27-365D-5DF74F9465A4}"/>
              </a:ext>
            </a:extLst>
          </p:cNvPr>
          <p:cNvSpPr/>
          <p:nvPr/>
        </p:nvSpPr>
        <p:spPr>
          <a:xfrm rot="5400000">
            <a:off x="2611518" y="2182522"/>
            <a:ext cx="995423" cy="53243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AF31F93-8D24-3526-67FA-D3B19C24A9BD}"/>
              </a:ext>
            </a:extLst>
          </p:cNvPr>
          <p:cNvSpPr/>
          <p:nvPr/>
        </p:nvSpPr>
        <p:spPr>
          <a:xfrm rot="2914716">
            <a:off x="6829063" y="2670917"/>
            <a:ext cx="1053296" cy="30094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6BE968A9-059E-B057-79FD-3B9C1A5DA81B}"/>
              </a:ext>
            </a:extLst>
          </p:cNvPr>
          <p:cNvSpPr/>
          <p:nvPr/>
        </p:nvSpPr>
        <p:spPr>
          <a:xfrm rot="19131963">
            <a:off x="10223343" y="2767043"/>
            <a:ext cx="1041722" cy="358816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bright="-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2" y="1843707"/>
            <a:ext cx="12192000" cy="518156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10829" y="3880624"/>
            <a:ext cx="956106" cy="312235"/>
          </a:xfrm>
          <a:prstGeom prst="rightArrow">
            <a:avLst>
              <a:gd name="adj1" fmla="val 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ight Arrow 3"/>
          <p:cNvSpPr/>
          <p:nvPr/>
        </p:nvSpPr>
        <p:spPr>
          <a:xfrm>
            <a:off x="3635298" y="4125951"/>
            <a:ext cx="45719" cy="66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flipH="1">
            <a:off x="3401121" y="4036741"/>
            <a:ext cx="4348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211787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1B2B1-1465-5BFD-70F8-78D1249E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173002E5-2497-A013-1B88-57AA4B753C44}"/>
              </a:ext>
            </a:extLst>
          </p:cNvPr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B5B6C-19EA-832D-DD46-B2333D9C428B}"/>
              </a:ext>
            </a:extLst>
          </p:cNvPr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charset="0"/>
              </a:rPr>
              <a:t> CECT ABDOMEN AND PELVIS 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D7CE37B-A1FA-134A-4575-D401C67FC83A}"/>
              </a:ext>
            </a:extLst>
          </p:cNvPr>
          <p:cNvSpPr/>
          <p:nvPr/>
        </p:nvSpPr>
        <p:spPr>
          <a:xfrm rot="2294623">
            <a:off x="6374858" y="3261542"/>
            <a:ext cx="857302" cy="33491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BF7675E2-5135-F402-446B-3C9E4F93273F}"/>
              </a:ext>
            </a:extLst>
          </p:cNvPr>
          <p:cNvSpPr/>
          <p:nvPr/>
        </p:nvSpPr>
        <p:spPr>
          <a:xfrm rot="18375379">
            <a:off x="11123665" y="3279196"/>
            <a:ext cx="775504" cy="32119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78BC4E6-037D-FDCE-4BD5-A34ECA1B2C15}"/>
              </a:ext>
            </a:extLst>
          </p:cNvPr>
          <p:cNvSpPr/>
          <p:nvPr/>
        </p:nvSpPr>
        <p:spPr>
          <a:xfrm>
            <a:off x="2810995" y="3748554"/>
            <a:ext cx="324091" cy="70605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8" y="1654328"/>
            <a:ext cx="5994836" cy="5243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08" y="1677282"/>
            <a:ext cx="6209449" cy="52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8611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0133" y="457200"/>
            <a:ext cx="7755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PAF HOSPITAL MUSHAF, SARGODHA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11806" y="1229360"/>
            <a:ext cx="641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CLINICO PATHOLOGICAL CONFERENCE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9339" y="1660558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0830 HRS – 0930 HRS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012" y="2412710"/>
            <a:ext cx="117299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TOPIC</a:t>
            </a:r>
            <a:r>
              <a:rPr lang="en-US" sz="2000" dirty="0"/>
              <a:t>:                  </a:t>
            </a:r>
            <a:r>
              <a:rPr lang="en-US" sz="2000" b="1" dirty="0"/>
              <a:t>THE ROLE OF IMAGING IN  DIAGNOSIS AND MANAGEMENT OF ACUTE                                                       		    APPENDICITIS</a:t>
            </a:r>
          </a:p>
          <a:p>
            <a:endParaRPr lang="en-US" sz="2000" b="1" dirty="0"/>
          </a:p>
          <a:p>
            <a:r>
              <a:rPr lang="en-US" sz="2000" b="1" dirty="0"/>
              <a:t>PRESENTER:       DR. ANAM ZAHRA  </a:t>
            </a:r>
          </a:p>
          <a:p>
            <a:endParaRPr lang="en-US" sz="2000" b="1" dirty="0"/>
          </a:p>
          <a:p>
            <a:r>
              <a:rPr lang="en-US" sz="2000" b="1" dirty="0"/>
              <a:t>DATE:                   13 FEB, 2026</a:t>
            </a:r>
          </a:p>
          <a:p>
            <a:endParaRPr lang="en-US" sz="2000" b="1" dirty="0"/>
          </a:p>
          <a:p>
            <a:r>
              <a:rPr lang="en-US" sz="2000" b="1" dirty="0"/>
              <a:t>TIMINGS:              0815 HRS (PGTS &amp; HOS)</a:t>
            </a:r>
          </a:p>
          <a:p>
            <a:r>
              <a:rPr lang="en-US" sz="2000" b="1" dirty="0"/>
              <a:t>                              0825 HRS (HODS, SUPERVISORS)</a:t>
            </a:r>
          </a:p>
          <a:p>
            <a:endParaRPr lang="en-US" sz="2000" b="1" dirty="0"/>
          </a:p>
          <a:p>
            <a:r>
              <a:rPr lang="en-US" sz="2000" b="1" dirty="0"/>
              <a:t>VENUE:                CONFERENCE ROOM </a:t>
            </a:r>
          </a:p>
          <a:p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0699" y="191770"/>
            <a:ext cx="1303866" cy="1432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435" y="191770"/>
            <a:ext cx="1356528" cy="143292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B3CE-7FC8-3C7A-B6E9-812A51375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A9D2A864-CCF3-A620-D0E8-B19DB822A6FC}"/>
              </a:ext>
            </a:extLst>
          </p:cNvPr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933B9-FC9C-2289-7058-DB9298336E27}"/>
              </a:ext>
            </a:extLst>
          </p:cNvPr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charset="0"/>
              </a:rPr>
              <a:t> CECT ABDOMEN AND PELVIS(VIDEO) 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C5A838F-2E44-D1BE-58EC-2B3FBD953F41}"/>
              </a:ext>
            </a:extLst>
          </p:cNvPr>
          <p:cNvSpPr/>
          <p:nvPr/>
        </p:nvSpPr>
        <p:spPr>
          <a:xfrm>
            <a:off x="1952914" y="3855119"/>
            <a:ext cx="706056" cy="34724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329B85F-B84C-9F28-4305-10FDD7013AAC}"/>
              </a:ext>
            </a:extLst>
          </p:cNvPr>
          <p:cNvSpPr/>
          <p:nvPr/>
        </p:nvSpPr>
        <p:spPr>
          <a:xfrm>
            <a:off x="1775335" y="5452982"/>
            <a:ext cx="706056" cy="34724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6B26FD2-AF6B-0AFA-F169-E738B02A8BD1}"/>
              </a:ext>
            </a:extLst>
          </p:cNvPr>
          <p:cNvSpPr/>
          <p:nvPr/>
        </p:nvSpPr>
        <p:spPr>
          <a:xfrm>
            <a:off x="9664310" y="4028740"/>
            <a:ext cx="752355" cy="37039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new1">
            <a:hlinkClick r:id="" action="ppaction://media"/>
            <a:extLst>
              <a:ext uri="{FF2B5EF4-FFF2-40B4-BE49-F238E27FC236}">
                <a16:creationId xmlns:a16="http://schemas.microsoft.com/office/drawing/2014/main" id="{D3085CBD-849E-DCE3-3882-A51439218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587" y="1948839"/>
            <a:ext cx="5202627" cy="4459568"/>
          </a:xfrm>
          <a:prstGeom prst="rect">
            <a:avLst/>
          </a:prstGeom>
        </p:spPr>
      </p:pic>
      <p:pic>
        <p:nvPicPr>
          <p:cNvPr id="6" name="new2">
            <a:hlinkClick r:id="" action="ppaction://media"/>
            <a:extLst>
              <a:ext uri="{FF2B5EF4-FFF2-40B4-BE49-F238E27FC236}">
                <a16:creationId xmlns:a16="http://schemas.microsoft.com/office/drawing/2014/main" id="{00562C23-C670-1DDD-C665-89C9191159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5281" y="1880080"/>
            <a:ext cx="3710658" cy="45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925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0AB2A-78FF-4259-B9BE-CFFABE560F0A}"/>
              </a:ext>
            </a:extLst>
          </p:cNvPr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charset="0"/>
              </a:rPr>
              <a:t>CECT ABDOMEN &amp; PELVIS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7"/>
          <a:stretch/>
        </p:blipFill>
        <p:spPr>
          <a:xfrm>
            <a:off x="1443210" y="1894901"/>
            <a:ext cx="8967730" cy="4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11677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F8FF-9647-FE5D-896D-FAF7B84A9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8796625D-94AA-2EFA-F8A4-083C991D81EB}"/>
              </a:ext>
            </a:extLst>
          </p:cNvPr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440B0-4990-1543-E188-B3E04F6C24C9}"/>
              </a:ext>
            </a:extLst>
          </p:cNvPr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charset="0"/>
              </a:rPr>
              <a:t>CECT ABDOMEN &amp; PELVIS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>
          <a:xfrm>
            <a:off x="217866" y="2776251"/>
            <a:ext cx="11743981" cy="18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78802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MANAGEMENT &amp; TREATMENT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06495" y="2967335"/>
            <a:ext cx="568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4013" indent="-354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Laproscopic Appendectomy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63B17-D161-48E2-9A31-11C83DE61D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3" t="24360" r="6606" b="41779"/>
          <a:stretch/>
        </p:blipFill>
        <p:spPr>
          <a:xfrm>
            <a:off x="5475383" y="2035834"/>
            <a:ext cx="6433851" cy="424751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050678784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MANAGEMENT &amp; TREATMENT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7" y="1828800"/>
            <a:ext cx="9408403" cy="48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37097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/>
          <p:cNvSpPr txBox="1"/>
          <p:nvPr/>
        </p:nvSpPr>
        <p:spPr>
          <a:xfrm>
            <a:off x="1093934" y="3865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466" y="1025381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POST OP NOTES</a:t>
            </a: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5156" y="1624446"/>
            <a:ext cx="10553701" cy="523355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endParaRPr lang="en-US" altLang="en-US" sz="2400" b="1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6000" b="1" dirty="0">
                <a:cs typeface="Arial" charset="0"/>
              </a:rPr>
              <a:t>NPO for 6 </a:t>
            </a:r>
            <a:r>
              <a:rPr lang="en-US" sz="6000" b="1" dirty="0" err="1">
                <a:cs typeface="Arial" charset="0"/>
              </a:rPr>
              <a:t>hrs</a:t>
            </a:r>
            <a:r>
              <a:rPr lang="en-US" sz="6000" b="1" dirty="0">
                <a:cs typeface="Arial" charset="0"/>
              </a:rPr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6000" b="1" dirty="0">
                <a:cs typeface="Arial" charset="0"/>
              </a:rPr>
              <a:t>Vital monitoring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6000" b="1" dirty="0" err="1">
                <a:cs typeface="Arial" charset="0"/>
              </a:rPr>
              <a:t>Inj</a:t>
            </a:r>
            <a:r>
              <a:rPr lang="en-US" sz="6000" b="1" dirty="0">
                <a:cs typeface="Arial" charset="0"/>
              </a:rPr>
              <a:t> </a:t>
            </a:r>
            <a:r>
              <a:rPr lang="en-US" sz="6000" b="1" dirty="0" err="1">
                <a:cs typeface="Arial" charset="0"/>
              </a:rPr>
              <a:t>sulzone</a:t>
            </a:r>
            <a:r>
              <a:rPr lang="en-US" sz="6000" b="1" dirty="0">
                <a:cs typeface="Arial" charset="0"/>
              </a:rPr>
              <a:t> 2gm IV x BD</a:t>
            </a:r>
            <a:endParaRPr lang="en-US" sz="60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6000" b="1" dirty="0" err="1">
                <a:cs typeface="Arial" charset="0"/>
              </a:rPr>
              <a:t>Inj</a:t>
            </a:r>
            <a:r>
              <a:rPr lang="en-US" altLang="en-US" sz="6000" b="1" dirty="0">
                <a:cs typeface="Arial" charset="0"/>
              </a:rPr>
              <a:t> </a:t>
            </a:r>
            <a:r>
              <a:rPr lang="en-US" altLang="en-US" sz="6000" b="1" dirty="0" err="1">
                <a:cs typeface="Arial" charset="0"/>
              </a:rPr>
              <a:t>Flagyl</a:t>
            </a:r>
            <a:r>
              <a:rPr lang="en-US" altLang="en-US" sz="6000" b="1" dirty="0">
                <a:cs typeface="Arial" charset="0"/>
              </a:rPr>
              <a:t> 500mg IV x TDS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6000" b="1" dirty="0" err="1">
                <a:cs typeface="Arial" charset="0"/>
              </a:rPr>
              <a:t>Inj</a:t>
            </a:r>
            <a:r>
              <a:rPr lang="en-US" altLang="en-US" sz="6000" b="1" dirty="0">
                <a:cs typeface="Arial" charset="0"/>
              </a:rPr>
              <a:t> </a:t>
            </a:r>
            <a:r>
              <a:rPr lang="en-US" altLang="en-US" sz="6000" b="1" dirty="0" err="1">
                <a:cs typeface="Arial" charset="0"/>
              </a:rPr>
              <a:t>Provasc</a:t>
            </a:r>
            <a:r>
              <a:rPr lang="en-US" altLang="en-US" sz="6000" b="1" dirty="0">
                <a:cs typeface="Arial" charset="0"/>
              </a:rPr>
              <a:t> 1 gm IV  </a:t>
            </a:r>
            <a:r>
              <a:rPr lang="en-US" altLang="en-US" sz="6000" b="1" dirty="0" err="1">
                <a:cs typeface="Arial" charset="0"/>
              </a:rPr>
              <a:t>xTDS</a:t>
            </a:r>
            <a:endParaRPr lang="en-US" altLang="en-US" sz="6000" b="1" dirty="0"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6000" b="1" dirty="0" err="1">
                <a:cs typeface="Arial" charset="0"/>
              </a:rPr>
              <a:t>Inj</a:t>
            </a:r>
            <a:r>
              <a:rPr lang="en-US" altLang="en-US" sz="6000" b="1" dirty="0">
                <a:cs typeface="Arial" charset="0"/>
              </a:rPr>
              <a:t> </a:t>
            </a:r>
            <a:r>
              <a:rPr lang="en-US" altLang="en-US" sz="6000" b="1" dirty="0" err="1">
                <a:cs typeface="Arial" charset="0"/>
              </a:rPr>
              <a:t>Risek</a:t>
            </a:r>
            <a:r>
              <a:rPr lang="en-US" altLang="en-US" sz="6000" b="1" dirty="0">
                <a:cs typeface="Arial" charset="0"/>
              </a:rPr>
              <a:t> 40mg IV  </a:t>
            </a:r>
            <a:r>
              <a:rPr lang="en-US" altLang="en-US" sz="6000" b="1" dirty="0" err="1">
                <a:cs typeface="Arial" charset="0"/>
              </a:rPr>
              <a:t>xOD</a:t>
            </a:r>
            <a:endParaRPr lang="en-US" altLang="en-US" sz="6000" b="1" dirty="0"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6000" b="1" dirty="0" err="1">
                <a:cs typeface="Arial" charset="0"/>
              </a:rPr>
              <a:t>Inj</a:t>
            </a:r>
            <a:r>
              <a:rPr lang="en-US" altLang="en-US" sz="6000" b="1" dirty="0">
                <a:cs typeface="Arial" charset="0"/>
              </a:rPr>
              <a:t> </a:t>
            </a:r>
            <a:r>
              <a:rPr lang="en-US" altLang="en-US" sz="6000" b="1" dirty="0" err="1">
                <a:cs typeface="Arial" charset="0"/>
              </a:rPr>
              <a:t>compex</a:t>
            </a:r>
            <a:r>
              <a:rPr lang="en-US" altLang="en-US" sz="6000" b="1" dirty="0">
                <a:cs typeface="Arial" charset="0"/>
              </a:rPr>
              <a:t> </a:t>
            </a:r>
            <a:r>
              <a:rPr lang="en-US" altLang="en-US" sz="6000" b="1" dirty="0" err="1">
                <a:cs typeface="Arial" charset="0"/>
              </a:rPr>
              <a:t>dil</a:t>
            </a:r>
            <a:r>
              <a:rPr lang="en-US" altLang="en-US" sz="6000" b="1" dirty="0">
                <a:cs typeface="Arial" charset="0"/>
              </a:rPr>
              <a:t> in 100 ml N s x BD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en-US" sz="6000" b="1" dirty="0">
                <a:cs typeface="Arial" charset="0"/>
              </a:rPr>
              <a:t>Appendix specimen was sent for histopathology </a:t>
            </a:r>
          </a:p>
        </p:txBody>
      </p:sp>
    </p:spTree>
    <p:extLst>
      <p:ext uri="{BB962C8B-B14F-4D97-AF65-F5344CB8AC3E}">
        <p14:creationId xmlns:p14="http://schemas.microsoft.com/office/powerpoint/2010/main" val="876756442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609600" y="2731994"/>
            <a:ext cx="10972800" cy="1143000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altLang="en-US" sz="5400" b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DISCUSSION</a:t>
            </a:r>
          </a:p>
        </p:txBody>
      </p:sp>
    </p:spTree>
    <p:extLst>
      <p:ext uri="{BB962C8B-B14F-4D97-AF65-F5344CB8AC3E}">
        <p14:creationId xmlns:p14="http://schemas.microsoft.com/office/powerpoint/2010/main" val="4081141167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1069676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ANATOMY OF APPENDIX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DISCUSSION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1" y="1948543"/>
            <a:ext cx="11201400" cy="4228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Appendix arises from posteromedial surface of caecum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Blind diverticulum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err="1"/>
              <a:t>Mesoappendix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Appendicular artery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72" y="3429000"/>
            <a:ext cx="6045200" cy="33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6160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ANATOMICAL VARIATION OF APPENDIX 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956"/>
            <a:ext cx="10515600" cy="393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Retrocecal ( 64%)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Pelvic (32%)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Para </a:t>
            </a:r>
            <a:r>
              <a:rPr lang="en-US" sz="2400" b="1" dirty="0" err="1"/>
              <a:t>caecal</a:t>
            </a:r>
            <a:r>
              <a:rPr lang="en-US" sz="2400" b="1" dirty="0"/>
              <a:t> (02%)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Pre ileal (01%)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Post ileal (0.5%)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9" y="1905663"/>
            <a:ext cx="6552760" cy="47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443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4532" y="104744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WHAT IS ACUTE APPENDICITIS 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16D95-A056-4C5A-A110-5F51FD8C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2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It is the acute inflammation of the appendix caused by obstruction of the </a:t>
            </a:r>
            <a:r>
              <a:rPr lang="en-US" sz="2400" b="1" dirty="0" err="1"/>
              <a:t>appendiceal</a:t>
            </a:r>
            <a:r>
              <a:rPr lang="en-US" sz="2400" b="1" dirty="0"/>
              <a:t> lumen with resultant build up of </a:t>
            </a:r>
            <a:r>
              <a:rPr lang="en-US" sz="2400" b="1" dirty="0" err="1"/>
              <a:t>fluid,secondary</a:t>
            </a:r>
            <a:r>
              <a:rPr lang="en-US" sz="2400" b="1" dirty="0"/>
              <a:t> infection ,venous congestion, ischemia and necrosis.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56" y="4549698"/>
            <a:ext cx="4850780" cy="23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006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AF944-C356-4616-8FB8-E3C77E7C6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6270"/>
            <a:ext cx="12192000" cy="667987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3500" b="1" u="sng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100" b="1" u="sng" dirty="0"/>
              <a:t> THE ROLE OF IMAGING IN ACCURATE DIAGNOSIS AND MANAGEMENT OF ACUTE APPENDICITIS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100" b="1" dirty="0"/>
              <a:t>PRESENTER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DR ANAM ZAHRA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MBBS (K.E)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PGR DIAGNOSTIC RADIOLOGY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100" b="1" dirty="0"/>
              <a:t>SUPERVISED BY</a:t>
            </a:r>
          </a:p>
          <a:p>
            <a:pPr marL="0" indent="0" algn="ctr">
              <a:buNone/>
            </a:pPr>
            <a:r>
              <a:rPr lang="en-US" dirty="0"/>
              <a:t>WG CDR DR RIZWAN SAQIB</a:t>
            </a:r>
          </a:p>
          <a:p>
            <a:pPr marL="0" indent="0" algn="ctr">
              <a:buNone/>
            </a:pPr>
            <a:r>
              <a:rPr lang="en-US" dirty="0"/>
              <a:t>MBBS ;FCPS</a:t>
            </a:r>
          </a:p>
          <a:p>
            <a:pPr marL="0" indent="0" algn="ctr">
              <a:buNone/>
            </a:pPr>
            <a:r>
              <a:rPr lang="en-US" dirty="0"/>
              <a:t>    HOD RADIOLOGY DEPARTMENT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PAF HOSPITAL MUSHAF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76969128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HOW DOES THIS INFLAMMATION OCCURS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934780" y="0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87396" y="2303497"/>
            <a:ext cx="1171389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/>
              <a:t>Obstruction  occurs due to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/>
              <a:t>Faecolith</a:t>
            </a:r>
            <a:endParaRPr lang="en-US" sz="2400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Foreign body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Fibrinous stricture from previous inflammation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Enlarged lymphoid follicles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8344997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HOW COMMON IT IS 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956"/>
            <a:ext cx="10515600" cy="39354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Most common between the ages of  10 and 20 years but can occur at any age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Appendicitis is more common in men</a:t>
            </a:r>
          </a:p>
        </p:txBody>
      </p:sp>
    </p:spTree>
    <p:extLst>
      <p:ext uri="{BB962C8B-B14F-4D97-AF65-F5344CB8AC3E}">
        <p14:creationId xmlns:p14="http://schemas.microsoft.com/office/powerpoint/2010/main" val="3579086916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CLINICAL PRESENTATION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56" y="1654329"/>
            <a:ext cx="10806949" cy="511223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9600" b="1" u="sng" dirty="0"/>
              <a:t>SYMPTOMS AND SIGNS </a:t>
            </a:r>
          </a:p>
          <a:p>
            <a:pPr>
              <a:lnSpc>
                <a:spcPct val="150000"/>
              </a:lnSpc>
            </a:pPr>
            <a:r>
              <a:rPr lang="en-US" sz="9600" dirty="0"/>
              <a:t>Pain in right iliac fossa associated with  fever ,nausea ,vomiting or constipation</a:t>
            </a:r>
            <a:endParaRPr lang="en-US" sz="9600" b="1" u="sng" dirty="0"/>
          </a:p>
          <a:p>
            <a:pPr>
              <a:lnSpc>
                <a:spcPct val="150000"/>
              </a:lnSpc>
            </a:pPr>
            <a:r>
              <a:rPr lang="en-US" sz="9600" dirty="0"/>
              <a:t>Tenderness, rebound tenderness, guarding and rigidity</a:t>
            </a:r>
          </a:p>
          <a:p>
            <a:pPr>
              <a:lnSpc>
                <a:spcPct val="150000"/>
              </a:lnSpc>
            </a:pPr>
            <a:r>
              <a:rPr lang="en-US" sz="9600" dirty="0"/>
              <a:t>Rovsings sign</a:t>
            </a:r>
          </a:p>
          <a:p>
            <a:pPr>
              <a:lnSpc>
                <a:spcPct val="150000"/>
              </a:lnSpc>
            </a:pPr>
            <a:r>
              <a:rPr lang="en-US" sz="9600" dirty="0"/>
              <a:t>Obturator sign</a:t>
            </a:r>
          </a:p>
          <a:p>
            <a:pPr>
              <a:lnSpc>
                <a:spcPct val="150000"/>
              </a:lnSpc>
            </a:pPr>
            <a:r>
              <a:rPr lang="en-US" sz="9600" dirty="0"/>
              <a:t>Psoas sign</a:t>
            </a:r>
          </a:p>
          <a:p>
            <a:pPr>
              <a:lnSpc>
                <a:spcPct val="150000"/>
              </a:lnSpc>
            </a:pPr>
            <a:r>
              <a:rPr lang="en-US" sz="9600" dirty="0" err="1"/>
              <a:t>Dunphys</a:t>
            </a:r>
            <a:r>
              <a:rPr lang="en-US" sz="9600" dirty="0"/>
              <a:t> sign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110164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HOW IT IS DIAGNOSED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57" y="2288088"/>
            <a:ext cx="10515600" cy="393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Clinical Evaluation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Biochemical Investigations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Radiological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3107184236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POSSIBLE DIFFERENTIAL DIAGNOSIS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9" y="1976692"/>
            <a:ext cx="12192000" cy="45699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CHILDREN                MALES                      FEMALES                   ELDERLY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/>
              <a:t>Mesenteric adenitis                Acute appendicitis                       Acute appendicitis                   Acute appendicitis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/>
              <a:t>Acute appendicitis                 Ureteric colic                                Ovarian torsion                       CA colon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/>
              <a:t>Gastroenteritis                      	 Torsion of testis 	   	        PID                                           Intestinal obstruction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/>
              <a:t>		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312199130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CLINICAL DIAGNOSIS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1980385"/>
            <a:ext cx="9831798" cy="39354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u="sng" dirty="0"/>
              <a:t>MURPHYS  TRIAD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Abdominal Pain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Fever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Nausea/vomiting</a:t>
            </a:r>
          </a:p>
          <a:p>
            <a:pPr>
              <a:lnSpc>
                <a:spcPct val="150000"/>
              </a:lnSpc>
            </a:pP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2F9D3-C0E8-E435-F707-8DAA3CF2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28" y="2148114"/>
            <a:ext cx="7852229" cy="47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24246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6EF7-194E-DBAF-CE55-55A37B6C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F137822-22BB-8498-FFFA-7E39B7B05BD1}"/>
              </a:ext>
            </a:extLst>
          </p:cNvPr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CLINICAL DIAGNOSIS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3155EF79-B6EF-6D0C-9299-DEAF03C36656}"/>
              </a:ext>
            </a:extLst>
          </p:cNvPr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62199A-D901-5CDB-31BB-B618D083A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1980385"/>
            <a:ext cx="9831798" cy="39354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u="sng" dirty="0"/>
              <a:t>MURPHYS  TRIAD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Abdominal Pain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Fever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Nausea/vomiting</a:t>
            </a:r>
          </a:p>
          <a:p>
            <a:pPr>
              <a:lnSpc>
                <a:spcPct val="150000"/>
              </a:lnSpc>
            </a:pPr>
            <a:endParaRPr lang="en-US" sz="2400" b="1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E17FD-7B3D-FEB8-11EE-1D8AA0AF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68" y="1872343"/>
            <a:ext cx="8695992" cy="46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68235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BIOCHEMICAL INVESTIGATIONS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956"/>
            <a:ext cx="10515600" cy="393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CBC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CRP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Urine complete examination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0526985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RADIOLOGICAL INVESTIGATION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956"/>
            <a:ext cx="10515600" cy="393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X ray Abdomen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Fluoroscopy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USG abdomen &amp; pelvis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CT abdomen and pelvis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CECT abdomen &amp; pelvis</a:t>
            </a:r>
          </a:p>
        </p:txBody>
      </p:sp>
    </p:spTree>
    <p:extLst>
      <p:ext uri="{BB962C8B-B14F-4D97-AF65-F5344CB8AC3E}">
        <p14:creationId xmlns:p14="http://schemas.microsoft.com/office/powerpoint/2010/main" val="3549765928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PLAIN RADIOGRAPHY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2238012"/>
            <a:ext cx="10923998" cy="3935468"/>
          </a:xfrm>
        </p:spPr>
        <p:txBody>
          <a:bodyPr>
            <a:normAutofit/>
          </a:bodyPr>
          <a:lstStyle/>
          <a:p>
            <a:r>
              <a:rPr lang="en-US" sz="2400" b="1" dirty="0"/>
              <a:t>Non specific</a:t>
            </a:r>
          </a:p>
          <a:p>
            <a:r>
              <a:rPr lang="en-US" sz="2400" b="1" dirty="0" err="1"/>
              <a:t>Appendicolith</a:t>
            </a:r>
            <a:r>
              <a:rPr lang="en-US" sz="2400" b="1" dirty="0"/>
              <a:t> in 5 to 10 % of patients</a:t>
            </a:r>
          </a:p>
          <a:p>
            <a:r>
              <a:rPr lang="en-US" sz="2400" b="1" dirty="0"/>
              <a:t>Dilated caecum </a:t>
            </a:r>
          </a:p>
          <a:p>
            <a:r>
              <a:rPr lang="en-US" sz="2400" b="1" dirty="0"/>
              <a:t>Right lower quadrant mass indenting on caecum</a:t>
            </a:r>
          </a:p>
        </p:txBody>
      </p:sp>
    </p:spTree>
    <p:extLst>
      <p:ext uri="{BB962C8B-B14F-4D97-AF65-F5344CB8AC3E}">
        <p14:creationId xmlns:p14="http://schemas.microsoft.com/office/powerpoint/2010/main" val="392621424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3330"/>
            <a:ext cx="12192000" cy="56046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panose="020B0604020202020204" pitchFamily="34" charset="0"/>
              </a:rPr>
              <a:t>“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panose="020B0604020202020204" pitchFamily="34" charset="0"/>
              </a:rPr>
              <a:t>To highlight the importance of radiology  in diagnosis of acute appendicitis enabling early intervention ,detection of complications and improved patient out come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5" name="Title 2"/>
          <p:cNvSpPr txBox="1"/>
          <p:nvPr/>
        </p:nvSpPr>
        <p:spPr>
          <a:xfrm>
            <a:off x="1158510" y="180142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OBJECTIVE</a:t>
            </a:r>
          </a:p>
        </p:txBody>
      </p:sp>
    </p:spTree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XRAY ABDOMEN 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9" y="1784733"/>
            <a:ext cx="9254167" cy="4990639"/>
          </a:xfrm>
        </p:spPr>
      </p:pic>
      <p:sp>
        <p:nvSpPr>
          <p:cNvPr id="3" name="Right Arrow 2"/>
          <p:cNvSpPr/>
          <p:nvPr/>
        </p:nvSpPr>
        <p:spPr>
          <a:xfrm>
            <a:off x="1619479" y="2666082"/>
            <a:ext cx="1299991" cy="385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376766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FLUOROSCOPY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2238012"/>
            <a:ext cx="10923998" cy="3935468"/>
          </a:xfrm>
        </p:spPr>
        <p:txBody>
          <a:bodyPr>
            <a:normAutofit/>
          </a:bodyPr>
          <a:lstStyle/>
          <a:p>
            <a:r>
              <a:rPr lang="en-US" b="1" dirty="0"/>
              <a:t>Non filling of appendix</a:t>
            </a:r>
          </a:p>
          <a:p>
            <a:r>
              <a:rPr lang="en-US" b="1" dirty="0"/>
              <a:t>Focal mural thickening of medial wall of caecum </a:t>
            </a:r>
            <a:endParaRPr lang="en-GB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4232762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ULTRASOUND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2238012"/>
            <a:ext cx="10923998" cy="3935468"/>
          </a:xfrm>
        </p:spPr>
        <p:txBody>
          <a:bodyPr>
            <a:normAutofit/>
          </a:bodyPr>
          <a:lstStyle/>
          <a:p>
            <a:r>
              <a:rPr lang="en-US" b="1" dirty="0"/>
              <a:t>Sensitivity of 85% and specificity of 92 %</a:t>
            </a:r>
          </a:p>
          <a:p>
            <a:r>
              <a:rPr lang="en-US" b="1" dirty="0"/>
              <a:t>Non compressible, </a:t>
            </a:r>
          </a:p>
          <a:p>
            <a:r>
              <a:rPr lang="en-US" b="1" dirty="0"/>
              <a:t>Blind ended tubular structure </a:t>
            </a:r>
          </a:p>
          <a:p>
            <a:r>
              <a:rPr lang="en-US" b="1" dirty="0"/>
              <a:t>Maximum </a:t>
            </a:r>
            <a:r>
              <a:rPr lang="en-US" b="1" dirty="0" err="1"/>
              <a:t>appendiceal</a:t>
            </a:r>
            <a:r>
              <a:rPr lang="en-US" b="1" dirty="0"/>
              <a:t> diameter greater than 6 mm</a:t>
            </a:r>
          </a:p>
          <a:p>
            <a:r>
              <a:rPr lang="en-US" b="1" dirty="0"/>
              <a:t>Shadowing </a:t>
            </a:r>
            <a:r>
              <a:rPr lang="en-US" b="1" dirty="0" err="1"/>
              <a:t>appendicolith</a:t>
            </a:r>
            <a:endParaRPr lang="en-GB" b="1" dirty="0"/>
          </a:p>
          <a:p>
            <a:r>
              <a:rPr lang="en-US" b="1" dirty="0"/>
              <a:t>Target sign</a:t>
            </a:r>
          </a:p>
          <a:p>
            <a:r>
              <a:rPr lang="en-US" b="1" dirty="0"/>
              <a:t>Mc </a:t>
            </a:r>
            <a:r>
              <a:rPr lang="en-US" b="1" dirty="0" err="1"/>
              <a:t>Burneys</a:t>
            </a:r>
            <a:r>
              <a:rPr lang="en-US" b="1" dirty="0"/>
              <a:t> sign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3694362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USG ABDOMEN AND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1" y="1920436"/>
            <a:ext cx="10333821" cy="4656634"/>
          </a:xfrm>
        </p:spPr>
      </p:pic>
    </p:spTree>
    <p:extLst>
      <p:ext uri="{BB962C8B-B14F-4D97-AF65-F5344CB8AC3E}">
        <p14:creationId xmlns:p14="http://schemas.microsoft.com/office/powerpoint/2010/main" val="2542611043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USG ABDOMEN AND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330"/>
            <a:ext cx="12191999" cy="5203670"/>
          </a:xfrm>
        </p:spPr>
      </p:pic>
    </p:spTree>
    <p:extLst>
      <p:ext uri="{BB962C8B-B14F-4D97-AF65-F5344CB8AC3E}">
        <p14:creationId xmlns:p14="http://schemas.microsoft.com/office/powerpoint/2010/main" val="2780215173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USG ABDOMEN AND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5" y="2023928"/>
            <a:ext cx="8648240" cy="4586191"/>
          </a:xfrm>
        </p:spPr>
      </p:pic>
    </p:spTree>
    <p:extLst>
      <p:ext uri="{BB962C8B-B14F-4D97-AF65-F5344CB8AC3E}">
        <p14:creationId xmlns:p14="http://schemas.microsoft.com/office/powerpoint/2010/main" val="1326480967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USG ABDOMEN AND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21" y="1990878"/>
            <a:ext cx="7205031" cy="4351338"/>
          </a:xfrm>
        </p:spPr>
      </p:pic>
    </p:spTree>
    <p:extLst>
      <p:ext uri="{BB962C8B-B14F-4D97-AF65-F5344CB8AC3E}">
        <p14:creationId xmlns:p14="http://schemas.microsoft.com/office/powerpoint/2010/main" val="2872539382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USG ABDOMEN AND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4" y="1858675"/>
            <a:ext cx="9882131" cy="4834071"/>
          </a:xfrm>
        </p:spPr>
      </p:pic>
    </p:spTree>
    <p:extLst>
      <p:ext uri="{BB962C8B-B14F-4D97-AF65-F5344CB8AC3E}">
        <p14:creationId xmlns:p14="http://schemas.microsoft.com/office/powerpoint/2010/main" val="3852929186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USG ABDOMEN AND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67" y="1869168"/>
            <a:ext cx="9771961" cy="4751445"/>
          </a:xfrm>
        </p:spPr>
      </p:pic>
    </p:spTree>
    <p:extLst>
      <p:ext uri="{BB962C8B-B14F-4D97-AF65-F5344CB8AC3E}">
        <p14:creationId xmlns:p14="http://schemas.microsoft.com/office/powerpoint/2010/main" val="2788099109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COLOUR DOPPLER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-30902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2238012"/>
            <a:ext cx="10923998" cy="3935468"/>
          </a:xfrm>
        </p:spPr>
        <p:txBody>
          <a:bodyPr>
            <a:normAutofit/>
          </a:bodyPr>
          <a:lstStyle/>
          <a:p>
            <a:r>
              <a:rPr lang="en-US" sz="2400" b="1" dirty="0"/>
              <a:t>Peripheral wall hyperemia reflecting inflammatory </a:t>
            </a:r>
            <a:r>
              <a:rPr lang="en-US" sz="2400" b="1" dirty="0" err="1"/>
              <a:t>hyperperfusion</a:t>
            </a:r>
            <a:endParaRPr lang="en-US" sz="2400" b="1" dirty="0"/>
          </a:p>
          <a:p>
            <a:r>
              <a:rPr lang="en-US" sz="2400" b="1" dirty="0"/>
              <a:t>Hyperemia in </a:t>
            </a:r>
            <a:r>
              <a:rPr lang="en-US" sz="2400" b="1" dirty="0" err="1"/>
              <a:t>periappendiceal</a:t>
            </a:r>
            <a:r>
              <a:rPr lang="en-US" sz="2400" b="1" dirty="0"/>
              <a:t> soft tissue or within  a well defined abscess in case of </a:t>
            </a:r>
            <a:r>
              <a:rPr lang="en-US" sz="2400" b="1" dirty="0" err="1"/>
              <a:t>appendiceal</a:t>
            </a:r>
            <a:r>
              <a:rPr lang="en-US" sz="2400" b="1" dirty="0"/>
              <a:t> perforation</a:t>
            </a:r>
            <a:endParaRPr lang="en-GB" sz="2400" b="1" dirty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42541" r="9418" b="33809"/>
          <a:stretch/>
        </p:blipFill>
        <p:spPr>
          <a:xfrm>
            <a:off x="1148467" y="3799114"/>
            <a:ext cx="93453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5087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/>
          <p:nvPr/>
        </p:nvSpPr>
        <p:spPr>
          <a:xfrm>
            <a:off x="1158510" y="180142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I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013" y="2684883"/>
            <a:ext cx="1175430" cy="1208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4958" y="3928968"/>
            <a:ext cx="729450" cy="1022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0983" y="1511292"/>
            <a:ext cx="949690" cy="1178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691443" y="1869688"/>
            <a:ext cx="3367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+mn-lt"/>
                <a:cs typeface="Arial" charset="0"/>
              </a:rPr>
              <a:t> Case Presentation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771775" y="3082925"/>
            <a:ext cx="336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+mn-lt"/>
                <a:cs typeface="Arial" charset="0"/>
              </a:rPr>
              <a:t>Case Discussion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691443" y="4158456"/>
            <a:ext cx="336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+mn-lt"/>
                <a:cs typeface="Arial" charset="0"/>
              </a:rPr>
              <a:t> Literature Review</a:t>
            </a:r>
            <a:r>
              <a:rPr lang="en-US" altLang="en-US" sz="24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771775" y="5256465"/>
            <a:ext cx="441901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+mn-lt"/>
                <a:cs typeface="Arial" charset="0"/>
              </a:rPr>
              <a:t>Conclusion</a:t>
            </a:r>
          </a:p>
        </p:txBody>
      </p:sp>
      <p:grpSp>
        <p:nvGrpSpPr>
          <p:cNvPr id="2" name="Google Shape;107;p10">
            <a:extLst>
              <a:ext uri="{FF2B5EF4-FFF2-40B4-BE49-F238E27FC236}">
                <a16:creationId xmlns:a16="http://schemas.microsoft.com/office/drawing/2014/main" id="{90ADE1AD-FA09-D330-3171-61B425C199DF}"/>
              </a:ext>
            </a:extLst>
          </p:cNvPr>
          <p:cNvGrpSpPr/>
          <p:nvPr/>
        </p:nvGrpSpPr>
        <p:grpSpPr>
          <a:xfrm>
            <a:off x="1401289" y="5181572"/>
            <a:ext cx="1083120" cy="611803"/>
            <a:chOff x="2861671" y="5341201"/>
            <a:chExt cx="1722120" cy="727710"/>
          </a:xfrm>
        </p:grpSpPr>
        <p:pic>
          <p:nvPicPr>
            <p:cNvPr id="3" name="Google Shape;108;p10">
              <a:extLst>
                <a:ext uri="{FF2B5EF4-FFF2-40B4-BE49-F238E27FC236}">
                  <a16:creationId xmlns:a16="http://schemas.microsoft.com/office/drawing/2014/main" id="{66E60E71-9E6C-CF47-02C0-8EDC1251865E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2861671" y="5341201"/>
              <a:ext cx="1721905" cy="727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09;p10">
              <a:extLst>
                <a:ext uri="{FF2B5EF4-FFF2-40B4-BE49-F238E27FC236}">
                  <a16:creationId xmlns:a16="http://schemas.microsoft.com/office/drawing/2014/main" id="{CD63EB0A-28F7-31C7-850A-687FAC8F16C3}"/>
                </a:ext>
              </a:extLst>
            </p:cNvPr>
            <p:cNvSpPr/>
            <p:nvPr/>
          </p:nvSpPr>
          <p:spPr>
            <a:xfrm>
              <a:off x="2861671" y="5341201"/>
              <a:ext cx="1722120" cy="727710"/>
            </a:xfrm>
            <a:custGeom>
              <a:avLst/>
              <a:gdLst/>
              <a:ahLst/>
              <a:cxnLst/>
              <a:rect l="l" t="t" r="r" b="b"/>
              <a:pathLst>
                <a:path w="1722120" h="727710" extrusionOk="0">
                  <a:moveTo>
                    <a:pt x="0" y="0"/>
                  </a:moveTo>
                  <a:lnTo>
                    <a:pt x="1721905" y="0"/>
                  </a:lnTo>
                  <a:lnTo>
                    <a:pt x="1721905" y="727645"/>
                  </a:lnTo>
                  <a:lnTo>
                    <a:pt x="0" y="7276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014681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CT SCAN 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2238012"/>
            <a:ext cx="10923998" cy="3935468"/>
          </a:xfrm>
        </p:spPr>
        <p:txBody>
          <a:bodyPr>
            <a:normAutofit/>
          </a:bodyPr>
          <a:lstStyle/>
          <a:p>
            <a:r>
              <a:rPr lang="en-US" sz="2400" b="1" dirty="0"/>
              <a:t>CT is highly sensitive 98% and specific 97% for the diagnosis of acute appendicitis</a:t>
            </a:r>
          </a:p>
          <a:p>
            <a:r>
              <a:rPr lang="en-US" sz="2400" b="1" dirty="0" err="1"/>
              <a:t>Appendicolith</a:t>
            </a:r>
            <a:endParaRPr lang="en-US" sz="2400" b="1" dirty="0"/>
          </a:p>
          <a:p>
            <a:r>
              <a:rPr lang="en-US" sz="2400" b="1" dirty="0" err="1"/>
              <a:t>Extraluminal</a:t>
            </a:r>
            <a:r>
              <a:rPr lang="en-US" sz="2400" b="1" dirty="0"/>
              <a:t> fluid </a:t>
            </a:r>
          </a:p>
          <a:p>
            <a:r>
              <a:rPr lang="en-US" sz="2400" b="1" dirty="0" err="1"/>
              <a:t>Caecal</a:t>
            </a:r>
            <a:r>
              <a:rPr lang="en-US" sz="2400" b="1" dirty="0"/>
              <a:t> bar sign</a:t>
            </a:r>
          </a:p>
          <a:p>
            <a:r>
              <a:rPr lang="en-US" sz="2400" b="1" dirty="0"/>
              <a:t>Arrowhead sign </a:t>
            </a:r>
          </a:p>
          <a:p>
            <a:r>
              <a:rPr lang="en-US" sz="2400" b="1" dirty="0"/>
              <a:t>Inflammatory </a:t>
            </a:r>
            <a:r>
              <a:rPr lang="en-US" sz="2400" b="1" dirty="0" err="1"/>
              <a:t>phlegmon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Abscess formation </a:t>
            </a:r>
          </a:p>
          <a:p>
            <a:endParaRPr lang="en-GB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6790546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CECT ABDOMEN &amp;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1" y="2045963"/>
            <a:ext cx="5486400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57" y="2045963"/>
            <a:ext cx="583882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4224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CECT ABDOMEN &amp;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81" y="1858676"/>
            <a:ext cx="9243152" cy="4351338"/>
          </a:xfrm>
        </p:spPr>
      </p:pic>
    </p:spTree>
    <p:extLst>
      <p:ext uri="{BB962C8B-B14F-4D97-AF65-F5344CB8AC3E}">
        <p14:creationId xmlns:p14="http://schemas.microsoft.com/office/powerpoint/2010/main" val="3737391151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456086" y="104744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CECT ABDOMEN &amp; PELVIS(VIDEO)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4" name="new3">
            <a:hlinkClick r:id="" action="ppaction://media"/>
            <a:extLst>
              <a:ext uri="{FF2B5EF4-FFF2-40B4-BE49-F238E27FC236}">
                <a16:creationId xmlns:a16="http://schemas.microsoft.com/office/drawing/2014/main" id="{EB661B69-EBA9-0F90-9B13-CC2E0A0EDA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2551" y="1813184"/>
            <a:ext cx="4434309" cy="4581396"/>
          </a:xfrm>
        </p:spPr>
      </p:pic>
    </p:spTree>
    <p:extLst>
      <p:ext uri="{BB962C8B-B14F-4D97-AF65-F5344CB8AC3E}">
        <p14:creationId xmlns:p14="http://schemas.microsoft.com/office/powerpoint/2010/main" val="3274783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CECT ABDOMEN &amp;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304" y="1825624"/>
            <a:ext cx="5144878" cy="4784495"/>
          </a:xfrm>
        </p:spPr>
        <p:txBody>
          <a:bodyPr/>
          <a:lstStyle/>
          <a:p>
            <a:r>
              <a:rPr lang="en-GB" b="1" dirty="0"/>
              <a:t>The ceacal bar sign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 </a:t>
            </a:r>
            <a:r>
              <a:rPr lang="en-GB" sz="2400" dirty="0"/>
              <a:t>Appearance of inflammatory soft tissue at the base of the appendix, separating the appendix from the contrast-filled caecum.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82" y="1825625"/>
            <a:ext cx="644486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51339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CECT ABDOMEN &amp; PELVIS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304" y="1825624"/>
            <a:ext cx="5144878" cy="4784495"/>
          </a:xfrm>
        </p:spPr>
        <p:txBody>
          <a:bodyPr/>
          <a:lstStyle/>
          <a:p>
            <a:r>
              <a:rPr lang="en-GB" b="1" dirty="0"/>
              <a:t>The arrowhead sign</a:t>
            </a:r>
          </a:p>
          <a:p>
            <a:endParaRPr lang="en-GB" sz="2400" b="1" dirty="0"/>
          </a:p>
          <a:p>
            <a:r>
              <a:rPr lang="en-GB" sz="2400" dirty="0"/>
              <a:t>refers to the focal caecal thickening centred on the appendiceal orifice, seen as a secondary sign in acute appendicitis.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12" y="1825624"/>
            <a:ext cx="6830458" cy="47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10047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RETROCAECAL APPENDIX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53" y="2145114"/>
            <a:ext cx="4101261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57" y="2145114"/>
            <a:ext cx="46958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232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COMPLICATIONS OF APPENDICITIS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07316-1910-4A11-AD05-66637E22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956"/>
            <a:ext cx="10515600" cy="393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Abscess Formation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Gangrenous Appendicitis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Perforation</a:t>
            </a:r>
          </a:p>
        </p:txBody>
      </p:sp>
    </p:spTree>
    <p:extLst>
      <p:ext uri="{BB962C8B-B14F-4D97-AF65-F5344CB8AC3E}">
        <p14:creationId xmlns:p14="http://schemas.microsoft.com/office/powerpoint/2010/main" val="2683163782"/>
      </p:ext>
    </p:extLst>
  </p:cSld>
  <p:clrMapOvr>
    <a:masterClrMapping/>
  </p:clrMapOvr>
  <p:transition spd="slow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ACUTE APPENDICITIS WITH ABCESS FORMATION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2" y="1979861"/>
            <a:ext cx="5277079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32" y="1979861"/>
            <a:ext cx="5461246" cy="43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5976"/>
      </p:ext>
    </p:extLst>
  </p:cSld>
  <p:clrMapOvr>
    <a:masterClrMapping/>
  </p:clrMapOvr>
  <p:transition spd="slow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GANGRENOUS APPENDIX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A612A-4A49-776B-B75F-A9D3708B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9" y="3657599"/>
            <a:ext cx="9560542" cy="3347329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7F051C6-D15D-C977-E8E7-C90597F52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828800"/>
            <a:ext cx="11887200" cy="5176128"/>
          </a:xfrm>
        </p:spPr>
      </p:pic>
    </p:spTree>
    <p:extLst>
      <p:ext uri="{BB962C8B-B14F-4D97-AF65-F5344CB8AC3E}">
        <p14:creationId xmlns:p14="http://schemas.microsoft.com/office/powerpoint/2010/main" val="121004678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medical his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445"/>
            <a:ext cx="12192000" cy="57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324241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CASE PRESENTATION</a:t>
            </a:r>
            <a:endParaRPr lang="en-GB" sz="3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itle 2"/>
          <p:cNvSpPr txBox="1"/>
          <p:nvPr/>
        </p:nvSpPr>
        <p:spPr>
          <a:xfrm>
            <a:off x="1138904" y="160137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</p:spTree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PERFORATED  APPENDIX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4" y="1979860"/>
            <a:ext cx="9121966" cy="46743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76102-789D-4139-9FB2-E3F536F43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328"/>
            <a:ext cx="12192000" cy="53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68699"/>
      </p:ext>
    </p:extLst>
  </p:cSld>
  <p:clrMapOvr>
    <a:masterClrMapping/>
  </p:clrMapOvr>
  <p:transition spd="slow"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DIFFERENTIAL DIAGNOSIS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293257"/>
            <a:ext cx="10515600" cy="3883706"/>
          </a:xfrm>
        </p:spPr>
        <p:txBody>
          <a:bodyPr/>
          <a:lstStyle/>
          <a:p>
            <a:r>
              <a:rPr lang="en-US" dirty="0"/>
              <a:t>Mesenteric adenitis</a:t>
            </a:r>
          </a:p>
          <a:p>
            <a:r>
              <a:rPr lang="en-US" dirty="0" err="1"/>
              <a:t>Caecal</a:t>
            </a:r>
            <a:r>
              <a:rPr lang="en-US" dirty="0"/>
              <a:t> diverticulitis</a:t>
            </a:r>
          </a:p>
          <a:p>
            <a:r>
              <a:rPr lang="en-US" dirty="0" err="1"/>
              <a:t>Crohns</a:t>
            </a:r>
            <a:r>
              <a:rPr lang="en-US" dirty="0"/>
              <a:t> </a:t>
            </a:r>
            <a:r>
              <a:rPr lang="en-US" dirty="0" err="1"/>
              <a:t>disesase</a:t>
            </a:r>
            <a:endParaRPr lang="en-US" dirty="0"/>
          </a:p>
          <a:p>
            <a:r>
              <a:rPr lang="en-US" dirty="0" err="1"/>
              <a:t>Appendiceal</a:t>
            </a:r>
            <a:r>
              <a:rPr lang="en-US" dirty="0"/>
              <a:t> </a:t>
            </a:r>
            <a:r>
              <a:rPr lang="en-US" dirty="0" err="1"/>
              <a:t>mucocele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123444"/>
      </p:ext>
    </p:extLst>
  </p:cSld>
  <p:clrMapOvr>
    <a:masterClrMapping/>
  </p:clrMapOvr>
  <p:transition spd="slow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DIFFERENTIAL DIAGNOSIS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Mesenteric adenitis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10" y="2232561"/>
            <a:ext cx="7457447" cy="46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75170"/>
      </p:ext>
    </p:extLst>
  </p:cSld>
  <p:clrMapOvr>
    <a:masterClrMapping/>
  </p:clrMapOvr>
  <p:transition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DIFFERENTIAL DIAGNOSIS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2057" y="1625676"/>
            <a:ext cx="10515600" cy="4812544"/>
          </a:xfrm>
        </p:spPr>
        <p:txBody>
          <a:bodyPr/>
          <a:lstStyle/>
          <a:p>
            <a:r>
              <a:rPr lang="en-US" dirty="0" err="1"/>
              <a:t>Caecal</a:t>
            </a:r>
            <a:r>
              <a:rPr lang="en-US" dirty="0"/>
              <a:t> diverticulitis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00"/>
            <a:ext cx="12192000" cy="45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52956"/>
      </p:ext>
    </p:extLst>
  </p:cSld>
  <p:clrMapOvr>
    <a:masterClrMapping/>
  </p:clrMapOvr>
  <p:transition spd="slow"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-6143" y="1069554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DIFFERENTIAL DIAGNOSIS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DISCUSSION</a:t>
            </a:r>
            <a:endParaRPr lang="en-US" sz="32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2057" y="1625676"/>
            <a:ext cx="10515600" cy="4812544"/>
          </a:xfrm>
        </p:spPr>
        <p:txBody>
          <a:bodyPr/>
          <a:lstStyle/>
          <a:p>
            <a:r>
              <a:rPr lang="en-US" dirty="0" err="1"/>
              <a:t>Crohns</a:t>
            </a:r>
            <a:r>
              <a:rPr lang="en-US" dirty="0"/>
              <a:t> disease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53" y="2210450"/>
            <a:ext cx="9169494" cy="46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75325"/>
      </p:ext>
    </p:extLst>
  </p:cSld>
  <p:clrMapOvr>
    <a:masterClrMapping/>
  </p:clrMapOvr>
  <p:transition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017237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AND PROGNOSIS</a:t>
            </a:r>
          </a:p>
        </p:txBody>
      </p:sp>
      <p:sp>
        <p:nvSpPr>
          <p:cNvPr id="12" name="Title 2"/>
          <p:cNvSpPr txBox="1"/>
          <p:nvPr/>
        </p:nvSpPr>
        <p:spPr>
          <a:xfrm>
            <a:off x="1190670" y="10011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LITERATURE REVIEW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3581" y="2124412"/>
            <a:ext cx="11304838" cy="42711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APPENDECTOMY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Open(laparotomy)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Laproscopically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Mortality from simple appendicitis is 0.1 %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Mortality 5 % in case or perforation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USG  /CT GUIDED PERCUTANEOUS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ABSCESS DRAINAGE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BE9B1-0563-C985-639C-78F9730A0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0" y="2423886"/>
            <a:ext cx="5312229" cy="44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20444"/>
      </p:ext>
    </p:extLst>
  </p:cSld>
  <p:clrMapOvr>
    <a:masterClrMapping/>
  </p:clrMapOvr>
  <p:transition spd="slow" advClick="0"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FB887-D3EA-FE76-4356-D1C5C8482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CECCC72-E438-5449-0C58-C289ED57670F}"/>
              </a:ext>
            </a:extLst>
          </p:cNvPr>
          <p:cNvSpPr txBox="1"/>
          <p:nvPr/>
        </p:nvSpPr>
        <p:spPr>
          <a:xfrm>
            <a:off x="0" y="1017237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834E668-ABD7-BA99-ED0F-E156D79F4DEE}"/>
              </a:ext>
            </a:extLst>
          </p:cNvPr>
          <p:cNvSpPr txBox="1"/>
          <p:nvPr/>
        </p:nvSpPr>
        <p:spPr>
          <a:xfrm>
            <a:off x="1190670" y="10011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LITERATURE 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523959-9B11-6305-2CC5-0B4C7FEA8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93" y="2946780"/>
            <a:ext cx="11304838" cy="26091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GLOBAL INCIDENCE: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Lifetime incidence of acute appendicitis is 8.6 % in males and 6.7% in females.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PAKISTAN INCIDENCE: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110000 cases were reported during the previous year in Pakistan indicating a high disease burden</a:t>
            </a:r>
          </a:p>
        </p:txBody>
      </p:sp>
    </p:spTree>
    <p:extLst>
      <p:ext uri="{BB962C8B-B14F-4D97-AF65-F5344CB8AC3E}">
        <p14:creationId xmlns:p14="http://schemas.microsoft.com/office/powerpoint/2010/main" val="4236993103"/>
      </p:ext>
    </p:extLst>
  </p:cSld>
  <p:clrMapOvr>
    <a:masterClrMapping/>
  </p:clrMapOvr>
  <p:transition spd="slow" advClick="0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017237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</a:p>
        </p:txBody>
      </p:sp>
      <p:sp>
        <p:nvSpPr>
          <p:cNvPr id="12" name="Title 2"/>
          <p:cNvSpPr txBox="1"/>
          <p:nvPr/>
        </p:nvSpPr>
        <p:spPr>
          <a:xfrm>
            <a:off x="1190670" y="10011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LITERATURE REVIEW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1825" y="2609238"/>
            <a:ext cx="546417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buFont typeface="Arial" charset="0"/>
              <a:buNone/>
              <a:defRPr/>
            </a:pPr>
            <a:r>
              <a:rPr lang="en-US" sz="2400" b="1" dirty="0">
                <a:solidFill>
                  <a:srgbClr val="001D35"/>
                </a:solidFill>
                <a:latin typeface="Arial" charset="0"/>
                <a:cs typeface="Arial" charset="0"/>
              </a:rPr>
              <a:t>Acute appendicitis Cases reported in PAF Hospital Mushaf:</a:t>
            </a:r>
          </a:p>
          <a:p>
            <a:pPr algn="just">
              <a:buFont typeface="Arial" charset="0"/>
              <a:buChar char="•"/>
              <a:defRPr/>
            </a:pPr>
            <a:endParaRPr lang="en-US" sz="2400" dirty="0">
              <a:latin typeface="Arial" charset="0"/>
              <a:cs typeface="Arial" charset="0"/>
            </a:endParaRPr>
          </a:p>
          <a:p>
            <a:pPr marL="268288" indent="-268288" algn="just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Arial" charset="0"/>
                <a:cs typeface="Arial" charset="0"/>
              </a:rPr>
              <a:t>Total Cases : 21</a:t>
            </a:r>
          </a:p>
        </p:txBody>
      </p:sp>
      <p:pic>
        <p:nvPicPr>
          <p:cNvPr id="7" name="Picture 4" descr="A building with a flag on it&#10;&#10;AI-generated content may be incorrec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77" y="1698368"/>
            <a:ext cx="5712823" cy="51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DF6B2568-2DE6-4316-9A7A-3A8837C026AB}"/>
              </a:ext>
            </a:extLst>
          </p:cNvPr>
          <p:cNvSpPr/>
          <p:nvPr/>
        </p:nvSpPr>
        <p:spPr>
          <a:xfrm>
            <a:off x="3437415" y="3571411"/>
            <a:ext cx="406459" cy="15820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3155D-6C0C-44AC-8A48-B3CDA47047D1}"/>
              </a:ext>
            </a:extLst>
          </p:cNvPr>
          <p:cNvSpPr txBox="1"/>
          <p:nvPr/>
        </p:nvSpPr>
        <p:spPr>
          <a:xfrm>
            <a:off x="4196224" y="4362459"/>
            <a:ext cx="157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Year 2025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1470136801"/>
      </p:ext>
    </p:extLst>
  </p:cSld>
  <p:clrMapOvr>
    <a:masterClrMapping/>
  </p:clrMapOvr>
  <p:transition spd="slow" advClick="0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/>
          <p:nvPr/>
        </p:nvSpPr>
        <p:spPr>
          <a:xfrm>
            <a:off x="1190670" y="-79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CONCLUSION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38FC5-9792-482C-B35A-31AFAB16A2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6488" y="1303584"/>
            <a:ext cx="3242427" cy="4250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D73473-F4AE-630D-362A-803770544C50}"/>
              </a:ext>
            </a:extLst>
          </p:cNvPr>
          <p:cNvSpPr txBox="1"/>
          <p:nvPr/>
        </p:nvSpPr>
        <p:spPr>
          <a:xfrm>
            <a:off x="233085" y="1846610"/>
            <a:ext cx="84834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Timely and accurate diagnosis of acute appendicitis is critical to prevent complications such as perforation and sepsis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Radiology particularly ultrasound and CT scan plays a pivotal role in confirming diagnosis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Imaging significantly reduces negative appendectomy rates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3200668"/>
      </p:ext>
    </p:extLst>
  </p:cSld>
  <p:clrMapOvr>
    <a:masterClrMapping/>
  </p:clrMapOvr>
  <p:transition spd="slow" advClick="0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017237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 FACT</a:t>
            </a:r>
          </a:p>
        </p:txBody>
      </p:sp>
      <p:sp>
        <p:nvSpPr>
          <p:cNvPr id="12" name="Title 2"/>
          <p:cNvSpPr txBox="1"/>
          <p:nvPr/>
        </p:nvSpPr>
        <p:spPr>
          <a:xfrm>
            <a:off x="1190670" y="10011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DISCUSSION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50371" y="17711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SELF APPENDECTOMY</a:t>
            </a:r>
          </a:p>
          <a:p>
            <a:r>
              <a:rPr lang="en-US" sz="2400" dirty="0"/>
              <a:t>Dr  Leonid On 30 April 1961  was only physician on the station </a:t>
            </a:r>
          </a:p>
          <a:p>
            <a:r>
              <a:rPr lang="en-US" sz="2400" dirty="0"/>
              <a:t>So he underwent self appendectomy using a mirror which took 2 hrs.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3191" r="13163" b="17093"/>
          <a:stretch/>
        </p:blipFill>
        <p:spPr>
          <a:xfrm>
            <a:off x="2111828" y="3979523"/>
            <a:ext cx="7532914" cy="27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93529"/>
      </p:ext>
    </p:extLst>
  </p:cSld>
  <p:clrMapOvr>
    <a:masterClrMapping/>
  </p:clrMapOvr>
  <p:transition spd="slow" advClick="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062572"/>
            <a:ext cx="12191999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PERSONAL PROFILE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7420" y="2929397"/>
            <a:ext cx="10934916" cy="2773476"/>
            <a:chOff x="1633718" y="2844647"/>
            <a:chExt cx="9366938" cy="2313895"/>
          </a:xfrm>
        </p:grpSpPr>
        <p:sp>
          <p:nvSpPr>
            <p:cNvPr id="15" name="Rectangle 14"/>
            <p:cNvSpPr/>
            <p:nvPr/>
          </p:nvSpPr>
          <p:spPr>
            <a:xfrm>
              <a:off x="1674737" y="4316016"/>
              <a:ext cx="1171261" cy="436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prstClr val="black"/>
                </a:buClr>
              </a:pPr>
              <a:r>
                <a:rPr lang="en-US" sz="2800" b="1" dirty="0">
                  <a:latin typeface="Arial" charset="0"/>
                  <a:cs typeface="Arial" charset="0"/>
                </a:rPr>
                <a:t>XYZ</a:t>
              </a:r>
              <a:r>
                <a:rPr lang="en-US" sz="2400" b="1" dirty="0">
                  <a:latin typeface="Arial" charset="0"/>
                  <a:cs typeface="Arial" charset="0"/>
                </a:rPr>
                <a:t> </a:t>
              </a:r>
              <a:endParaRPr lang="en-US" sz="2400" dirty="0">
                <a:latin typeface="Arial" charset="0"/>
                <a:cs typeface="Arial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869" y="3017509"/>
              <a:ext cx="1215649" cy="1215649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567227" y="4349999"/>
              <a:ext cx="1392644" cy="43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Arial" charset="0"/>
                  <a:cs typeface="Arial" charset="0"/>
                </a:rPr>
                <a:t>39 years</a:t>
              </a:r>
              <a:endParaRPr lang="en-US" sz="2800" b="1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015" y="2871469"/>
              <a:ext cx="1283843" cy="128384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278641" y="4348809"/>
              <a:ext cx="1663153" cy="43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prstClr val="black"/>
                </a:buClr>
              </a:pPr>
              <a:r>
                <a:rPr lang="en-US" sz="2800" b="1" dirty="0">
                  <a:latin typeface="Arial" charset="0"/>
                  <a:cs typeface="Arial" charset="0"/>
                </a:rPr>
                <a:t>Sargodha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726" y="3081534"/>
              <a:ext cx="1850231" cy="13858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75"/>
            <a:stretch>
              <a:fillRect/>
            </a:stretch>
          </p:blipFill>
          <p:spPr>
            <a:xfrm>
              <a:off x="7365312" y="3059171"/>
              <a:ext cx="1511115" cy="109290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718" y="2844647"/>
              <a:ext cx="1471372" cy="1471372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049228" y="4362536"/>
              <a:ext cx="2027498" cy="79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charset="0"/>
                  <a:cs typeface="Arial" charset="0"/>
                </a:rPr>
                <a:t>PAF Hosp Mushaf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027171" y="4371643"/>
              <a:ext cx="1973485" cy="43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Arial" charset="0"/>
                  <a:cs typeface="Arial" charset="0"/>
                </a:rPr>
                <a:t> 20 </a:t>
              </a:r>
              <a:r>
                <a:rPr lang="en-US" sz="2800" b="1" dirty="0" err="1">
                  <a:latin typeface="Arial" charset="0"/>
                  <a:cs typeface="Arial" charset="0"/>
                </a:rPr>
                <a:t>jan</a:t>
              </a:r>
              <a:r>
                <a:rPr lang="en-US" sz="2800" b="1" dirty="0">
                  <a:latin typeface="Arial" charset="0"/>
                  <a:cs typeface="Arial" charset="0"/>
                </a:rPr>
                <a:t>, 2026</a:t>
              </a:r>
              <a:endParaRPr lang="en-US" sz="2000" b="1" dirty="0"/>
            </a:p>
          </p:txBody>
        </p:sp>
      </p:grpSp>
      <p:sp>
        <p:nvSpPr>
          <p:cNvPr id="33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E87A9652-0A92-4EB8-B7CE-01CC6D4F0AC5}"/>
              </a:ext>
            </a:extLst>
          </p:cNvPr>
          <p:cNvSpPr/>
          <p:nvPr/>
        </p:nvSpPr>
        <p:spPr>
          <a:xfrm rot="18197574">
            <a:off x="1933940" y="4828809"/>
            <a:ext cx="259541" cy="25161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2">
            <a:extLst>
              <a:ext uri="{FF2B5EF4-FFF2-40B4-BE49-F238E27FC236}">
                <a16:creationId xmlns:a16="http://schemas.microsoft.com/office/drawing/2014/main" id="{98F89D2C-A2F6-4384-8F9B-E12230F0283A}"/>
              </a:ext>
            </a:extLst>
          </p:cNvPr>
          <p:cNvCxnSpPr/>
          <p:nvPr/>
        </p:nvCxnSpPr>
        <p:spPr>
          <a:xfrm flipV="1">
            <a:off x="2121463" y="4671452"/>
            <a:ext cx="219919" cy="188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017237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2"/>
          <p:cNvSpPr txBox="1"/>
          <p:nvPr/>
        </p:nvSpPr>
        <p:spPr>
          <a:xfrm>
            <a:off x="1190670" y="10011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DISCUSSION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41586" y="1827802"/>
            <a:ext cx="11821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7FEDF-BDF7-1E29-85C6-1A94EF546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8" y="1602012"/>
            <a:ext cx="9482147" cy="69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7461"/>
      </p:ext>
    </p:extLst>
  </p:cSld>
  <p:clrMapOvr>
    <a:masterClrMapping/>
  </p:clrMapOvr>
  <p:transition spd="slow" advClick="0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85" y="-91440"/>
            <a:ext cx="7894101" cy="6858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8C380-4D57-40EA-B683-3C75C7455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1" y="1413641"/>
            <a:ext cx="10568637" cy="466443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85897775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369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064425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PRESENTING COMPLAINTS</a:t>
            </a:r>
          </a:p>
        </p:txBody>
      </p:sp>
      <p:sp>
        <p:nvSpPr>
          <p:cNvPr id="12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9" name="Title 2"/>
          <p:cNvSpPr txBox="1"/>
          <p:nvPr/>
        </p:nvSpPr>
        <p:spPr>
          <a:xfrm>
            <a:off x="1148467" y="0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CASE PRESENTATION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19777" y="2955409"/>
            <a:ext cx="7358062" cy="9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6225" indent="-276225">
              <a:defRPr/>
            </a:pPr>
            <a:endParaRPr lang="en-US" altLang="en-US" sz="2400" dirty="0">
              <a:latin typeface="+mn-lt"/>
              <a:cs typeface="Arial" charset="0"/>
            </a:endParaRPr>
          </a:p>
          <a:p>
            <a:pPr marL="276225" indent="-276225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Generalized Abdominal pain for 2 days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6532" y="2581923"/>
            <a:ext cx="428625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Title 2"/>
          <p:cNvSpPr txBox="1"/>
          <p:nvPr/>
        </p:nvSpPr>
        <p:spPr>
          <a:xfrm>
            <a:off x="1148467" y="40218"/>
            <a:ext cx="10004131" cy="10072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PRESENTATION </a:t>
            </a:r>
          </a:p>
        </p:txBody>
      </p:sp>
      <p:sp>
        <p:nvSpPr>
          <p:cNvPr id="1048738" name="TextBox 11"/>
          <p:cNvSpPr txBox="1"/>
          <p:nvPr/>
        </p:nvSpPr>
        <p:spPr>
          <a:xfrm>
            <a:off x="0" y="1058502"/>
            <a:ext cx="12192000" cy="584775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HISTORY OF PRESENT ILLNESS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FD6F6-A1F7-7313-2C52-94BF03980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>
            <a:normAutofit/>
          </a:bodyPr>
          <a:lstStyle/>
          <a:p>
            <a:pPr marL="6191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+mj-lt"/>
            </a:endParaRPr>
          </a:p>
          <a:p>
            <a:pPr marL="6191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+mj-lt"/>
            </a:endParaRPr>
          </a:p>
          <a:p>
            <a:pPr marL="276225" indent="0">
              <a:lnSpc>
                <a:spcPct val="150000"/>
              </a:lnSpc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01EC2-11B3-94A3-EC4D-06E90AAD9837}"/>
              </a:ext>
            </a:extLst>
          </p:cNvPr>
          <p:cNvSpPr txBox="1"/>
          <p:nvPr/>
        </p:nvSpPr>
        <p:spPr>
          <a:xfrm>
            <a:off x="394636" y="2372142"/>
            <a:ext cx="1075796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Abdominal pain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Nausea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10528</TotalTime>
  <Words>2754</Words>
  <Application>Microsoft Office PowerPoint</Application>
  <PresentationFormat>Widescreen</PresentationFormat>
  <Paragraphs>510</Paragraphs>
  <Slides>72</Slides>
  <Notes>72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Ghazanfar Hussain</cp:lastModifiedBy>
  <cp:revision>1910</cp:revision>
  <dcterms:created xsi:type="dcterms:W3CDTF">1900-01-01T00:00:00Z</dcterms:created>
  <dcterms:modified xsi:type="dcterms:W3CDTF">2026-02-10T09:27:40Z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3081-10.0.3</vt:lpwstr>
  </property>
</Properties>
</file>